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2" r:id="rId2"/>
    <p:sldId id="258" r:id="rId3"/>
    <p:sldId id="259" r:id="rId4"/>
    <p:sldId id="324" r:id="rId5"/>
    <p:sldId id="260" r:id="rId6"/>
    <p:sldId id="263" r:id="rId7"/>
    <p:sldId id="303" r:id="rId8"/>
    <p:sldId id="310" r:id="rId9"/>
    <p:sldId id="264" r:id="rId10"/>
    <p:sldId id="304" r:id="rId11"/>
    <p:sldId id="265" r:id="rId12"/>
    <p:sldId id="266" r:id="rId13"/>
    <p:sldId id="267" r:id="rId14"/>
    <p:sldId id="268" r:id="rId15"/>
    <p:sldId id="322" r:id="rId16"/>
    <p:sldId id="269" r:id="rId17"/>
    <p:sldId id="270" r:id="rId18"/>
    <p:sldId id="271" r:id="rId19"/>
    <p:sldId id="319" r:id="rId20"/>
    <p:sldId id="276" r:id="rId21"/>
    <p:sldId id="277" r:id="rId22"/>
    <p:sldId id="278" r:id="rId23"/>
    <p:sldId id="311" r:id="rId24"/>
    <p:sldId id="313" r:id="rId25"/>
    <p:sldId id="306" r:id="rId26"/>
    <p:sldId id="307" r:id="rId27"/>
    <p:sldId id="308" r:id="rId28"/>
    <p:sldId id="309" r:id="rId29"/>
    <p:sldId id="288" r:id="rId30"/>
    <p:sldId id="289" r:id="rId31"/>
    <p:sldId id="292" r:id="rId32"/>
    <p:sldId id="314" r:id="rId33"/>
    <p:sldId id="296" r:id="rId34"/>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a:srgbClr val="1417A6"/>
    <a:srgbClr val="0075B9"/>
    <a:srgbClr val="279438"/>
    <a:srgbClr val="ED7D31"/>
    <a:srgbClr val="2C97C8"/>
    <a:srgbClr val="DD2679"/>
    <a:srgbClr val="F897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12"/>
    <p:restoredTop sz="94668"/>
  </p:normalViewPr>
  <p:slideViewPr>
    <p:cSldViewPr>
      <p:cViewPr varScale="1">
        <p:scale>
          <a:sx n="84" d="100"/>
          <a:sy n="84" d="100"/>
        </p:scale>
        <p:origin x="888" y="17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06276046-AF06-0A4E-B684-BAA5CE70338C}" type="datetimeFigureOut">
              <a:rPr lang="en-US" smtClean="0"/>
              <a:pPr/>
              <a:t>4/9/19</a:t>
            </a:fld>
            <a:endParaRPr lang="en-US"/>
          </a:p>
        </p:txBody>
      </p:sp>
      <p:sp>
        <p:nvSpPr>
          <p:cNvPr id="4" name="Slide Image Placeholder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F950F5FA-A3A2-8249-928B-920AC0FCCE3D}" type="slidenum">
              <a:rPr lang="en-US" smtClean="0"/>
              <a:pPr/>
              <a:t>‹#›</a:t>
            </a:fld>
            <a:endParaRPr lang="en-US"/>
          </a:p>
        </p:txBody>
      </p:sp>
    </p:spTree>
    <p:extLst>
      <p:ext uri="{BB962C8B-B14F-4D97-AF65-F5344CB8AC3E}">
        <p14:creationId xmlns:p14="http://schemas.microsoft.com/office/powerpoint/2010/main" val="109751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a:t>
            </a:r>
            <a:r>
              <a:rPr lang="en-GB" dirty="0" err="1"/>
              <a:t>www.uis.unesco.org</a:t>
            </a:r>
            <a:r>
              <a:rPr lang="en-GB" dirty="0"/>
              <a:t>/Education/Documents/fs-31-out-of-school-children-en.pdf </a:t>
            </a:r>
          </a:p>
        </p:txBody>
      </p:sp>
      <p:sp>
        <p:nvSpPr>
          <p:cNvPr id="4" name="Slide Number Placeholder 3"/>
          <p:cNvSpPr>
            <a:spLocks noGrp="1"/>
          </p:cNvSpPr>
          <p:nvPr>
            <p:ph type="sldNum" sz="quarter" idx="10"/>
          </p:nvPr>
        </p:nvSpPr>
        <p:spPr/>
        <p:txBody>
          <a:bodyPr/>
          <a:lstStyle/>
          <a:p>
            <a:fld id="{F950F5FA-A3A2-8249-928B-920AC0FCCE3D}" type="slidenum">
              <a:rPr lang="en-US" smtClean="0"/>
              <a:pPr/>
              <a:t>15</a:t>
            </a:fld>
            <a:endParaRPr lang="en-US"/>
          </a:p>
        </p:txBody>
      </p:sp>
    </p:spTree>
    <p:extLst>
      <p:ext uri="{BB962C8B-B14F-4D97-AF65-F5344CB8AC3E}">
        <p14:creationId xmlns:p14="http://schemas.microsoft.com/office/powerpoint/2010/main" val="1587797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50F5FA-A3A2-8249-928B-920AC0FCCE3D}" type="slidenum">
              <a:rPr lang="en-US" smtClean="0"/>
              <a:pPr/>
              <a:t>33</a:t>
            </a:fld>
            <a:endParaRPr lang="en-US"/>
          </a:p>
        </p:txBody>
      </p:sp>
    </p:spTree>
    <p:extLst>
      <p:ext uri="{BB962C8B-B14F-4D97-AF65-F5344CB8AC3E}">
        <p14:creationId xmlns:p14="http://schemas.microsoft.com/office/powerpoint/2010/main" val="3238377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50F5FA-A3A2-8249-928B-920AC0FCCE3D}" type="slidenum">
              <a:rPr lang="en-US" smtClean="0"/>
              <a:pPr/>
              <a:t>16</a:t>
            </a:fld>
            <a:endParaRPr lang="en-US"/>
          </a:p>
        </p:txBody>
      </p:sp>
    </p:spTree>
    <p:extLst>
      <p:ext uri="{BB962C8B-B14F-4D97-AF65-F5344CB8AC3E}">
        <p14:creationId xmlns:p14="http://schemas.microsoft.com/office/powerpoint/2010/main" val="77258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50F5FA-A3A2-8249-928B-920AC0FCCE3D}" type="slidenum">
              <a:rPr lang="en-US" smtClean="0"/>
              <a:pPr/>
              <a:t>26</a:t>
            </a:fld>
            <a:endParaRPr lang="en-US"/>
          </a:p>
        </p:txBody>
      </p:sp>
    </p:spTree>
    <p:extLst>
      <p:ext uri="{BB962C8B-B14F-4D97-AF65-F5344CB8AC3E}">
        <p14:creationId xmlns:p14="http://schemas.microsoft.com/office/powerpoint/2010/main" val="4160030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50F5FA-A3A2-8249-928B-920AC0FCCE3D}" type="slidenum">
              <a:rPr lang="en-US" smtClean="0"/>
              <a:pPr/>
              <a:t>27</a:t>
            </a:fld>
            <a:endParaRPr lang="en-US"/>
          </a:p>
        </p:txBody>
      </p:sp>
    </p:spTree>
    <p:extLst>
      <p:ext uri="{BB962C8B-B14F-4D97-AF65-F5344CB8AC3E}">
        <p14:creationId xmlns:p14="http://schemas.microsoft.com/office/powerpoint/2010/main" val="158526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50F5FA-A3A2-8249-928B-920AC0FCCE3D}" type="slidenum">
              <a:rPr lang="en-US" smtClean="0"/>
              <a:pPr/>
              <a:t>28</a:t>
            </a:fld>
            <a:endParaRPr lang="en-US"/>
          </a:p>
        </p:txBody>
      </p:sp>
    </p:spTree>
    <p:extLst>
      <p:ext uri="{BB962C8B-B14F-4D97-AF65-F5344CB8AC3E}">
        <p14:creationId xmlns:p14="http://schemas.microsoft.com/office/powerpoint/2010/main" val="3629997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50F5FA-A3A2-8249-928B-920AC0FCCE3D}" type="slidenum">
              <a:rPr lang="en-US" smtClean="0"/>
              <a:pPr/>
              <a:t>29</a:t>
            </a:fld>
            <a:endParaRPr lang="en-US"/>
          </a:p>
        </p:txBody>
      </p:sp>
    </p:spTree>
    <p:extLst>
      <p:ext uri="{BB962C8B-B14F-4D97-AF65-F5344CB8AC3E}">
        <p14:creationId xmlns:p14="http://schemas.microsoft.com/office/powerpoint/2010/main" val="1602444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50F5FA-A3A2-8249-928B-920AC0FCCE3D}" type="slidenum">
              <a:rPr lang="en-US" smtClean="0"/>
              <a:pPr/>
              <a:t>30</a:t>
            </a:fld>
            <a:endParaRPr lang="en-US"/>
          </a:p>
        </p:txBody>
      </p:sp>
    </p:spTree>
    <p:extLst>
      <p:ext uri="{BB962C8B-B14F-4D97-AF65-F5344CB8AC3E}">
        <p14:creationId xmlns:p14="http://schemas.microsoft.com/office/powerpoint/2010/main" val="300606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50F5FA-A3A2-8249-928B-920AC0FCCE3D}" type="slidenum">
              <a:rPr lang="en-US" smtClean="0"/>
              <a:pPr/>
              <a:t>31</a:t>
            </a:fld>
            <a:endParaRPr lang="en-US"/>
          </a:p>
        </p:txBody>
      </p:sp>
    </p:spTree>
    <p:extLst>
      <p:ext uri="{BB962C8B-B14F-4D97-AF65-F5344CB8AC3E}">
        <p14:creationId xmlns:p14="http://schemas.microsoft.com/office/powerpoint/2010/main" val="2576473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50F5FA-A3A2-8249-928B-920AC0FCCE3D}" type="slidenum">
              <a:rPr lang="en-US" smtClean="0"/>
              <a:pPr/>
              <a:t>32</a:t>
            </a:fld>
            <a:endParaRPr lang="en-US"/>
          </a:p>
        </p:txBody>
      </p:sp>
    </p:spTree>
    <p:extLst>
      <p:ext uri="{BB962C8B-B14F-4D97-AF65-F5344CB8AC3E}">
        <p14:creationId xmlns:p14="http://schemas.microsoft.com/office/powerpoint/2010/main" val="1238131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4/9/19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00" b="1" i="0">
                <a:solidFill>
                  <a:schemeClr val="tx1"/>
                </a:solidFill>
                <a:latin typeface="Giorgio Sans"/>
                <a:cs typeface="Giorgio Sans"/>
              </a:defRPr>
            </a:lvl1pPr>
          </a:lstStyle>
          <a:p>
            <a:endParaRPr/>
          </a:p>
        </p:txBody>
      </p:sp>
      <p:sp>
        <p:nvSpPr>
          <p:cNvPr id="3" name="Holder 3"/>
          <p:cNvSpPr>
            <a:spLocks noGrp="1"/>
          </p:cNvSpPr>
          <p:nvPr>
            <p:ph type="body" idx="1"/>
          </p:nvPr>
        </p:nvSpPr>
        <p:spPr/>
        <p:txBody>
          <a:bodyPr lIns="0" tIns="0" rIns="0" bIns="0"/>
          <a:lstStyle>
            <a:lvl1pPr>
              <a:defRPr sz="2100" b="1" i="0">
                <a:solidFill>
                  <a:srgbClr val="00A7D7"/>
                </a:solidFill>
                <a:latin typeface="Giorgio Sans"/>
                <a:cs typeface="Giorgi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4/9/19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00" b="1" i="0">
                <a:solidFill>
                  <a:schemeClr val="tx1"/>
                </a:solidFill>
                <a:latin typeface="Giorgio Sans"/>
                <a:cs typeface="Giorgio Sans"/>
              </a:defRPr>
            </a:lvl1pPr>
          </a:lstStyle>
          <a:p>
            <a:endParaRPr/>
          </a:p>
        </p:txBody>
      </p:sp>
      <p:sp>
        <p:nvSpPr>
          <p:cNvPr id="3" name="Holder 3"/>
          <p:cNvSpPr>
            <a:spLocks noGrp="1"/>
          </p:cNvSpPr>
          <p:nvPr>
            <p:ph sz="half" idx="2"/>
          </p:nvPr>
        </p:nvSpPr>
        <p:spPr>
          <a:xfrm>
            <a:off x="527300" y="2187554"/>
            <a:ext cx="4688840" cy="4314825"/>
          </a:xfrm>
          <a:prstGeom prst="rect">
            <a:avLst/>
          </a:prstGeom>
        </p:spPr>
        <p:txBody>
          <a:bodyPr wrap="square" lIns="0" tIns="0" rIns="0" bIns="0">
            <a:spAutoFit/>
          </a:bodyPr>
          <a:lstStyle>
            <a:lvl1pPr>
              <a:defRPr sz="1400" b="0" i="0">
                <a:solidFill>
                  <a:schemeClr val="tx1"/>
                </a:solidFill>
                <a:latin typeface="ApexNew-Book"/>
                <a:cs typeface="ApexNew-Book"/>
              </a:defRPr>
            </a:lvl1pPr>
          </a:lstStyle>
          <a:p>
            <a:endParaRPr/>
          </a:p>
        </p:txBody>
      </p:sp>
      <p:sp>
        <p:nvSpPr>
          <p:cNvPr id="4" name="Holder 4"/>
          <p:cNvSpPr>
            <a:spLocks noGrp="1"/>
          </p:cNvSpPr>
          <p:nvPr>
            <p:ph sz="half" idx="3"/>
          </p:nvPr>
        </p:nvSpPr>
        <p:spPr>
          <a:xfrm>
            <a:off x="5435993" y="2052015"/>
            <a:ext cx="4716145" cy="5220334"/>
          </a:xfrm>
          <a:prstGeom prst="rect">
            <a:avLst/>
          </a:prstGeom>
        </p:spPr>
        <p:txBody>
          <a:bodyPr wrap="square" lIns="0" tIns="0" rIns="0" bIns="0">
            <a:spAutoFit/>
          </a:bodyPr>
          <a:lstStyle>
            <a:lvl1pPr>
              <a:defRPr sz="2100" b="1" i="0" u="heavy">
                <a:solidFill>
                  <a:srgbClr val="00A7D7"/>
                </a:solidFill>
                <a:latin typeface="Giorgio Sans"/>
                <a:cs typeface="Giorgio San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4/9/19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40004" y="396007"/>
            <a:ext cx="9611995" cy="633599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600" b="1" i="0">
                <a:solidFill>
                  <a:schemeClr val="tx1"/>
                </a:solidFill>
                <a:latin typeface="Giorgio Sans"/>
                <a:cs typeface="Giorgio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4/9/19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4/9/19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7300" y="163988"/>
            <a:ext cx="9638799" cy="805180"/>
          </a:xfrm>
          <a:prstGeom prst="rect">
            <a:avLst/>
          </a:prstGeom>
        </p:spPr>
        <p:txBody>
          <a:bodyPr wrap="square" lIns="0" tIns="0" rIns="0" bIns="0">
            <a:spAutoFit/>
          </a:bodyPr>
          <a:lstStyle>
            <a:lvl1pPr>
              <a:defRPr sz="5600" b="1" i="0">
                <a:solidFill>
                  <a:schemeClr val="tx1"/>
                </a:solidFill>
                <a:latin typeface="Giorgio Sans"/>
                <a:cs typeface="Giorgio Sans"/>
              </a:defRPr>
            </a:lvl1pPr>
          </a:lstStyle>
          <a:p>
            <a:endParaRPr/>
          </a:p>
        </p:txBody>
      </p:sp>
      <p:sp>
        <p:nvSpPr>
          <p:cNvPr id="3" name="Holder 3"/>
          <p:cNvSpPr>
            <a:spLocks noGrp="1"/>
          </p:cNvSpPr>
          <p:nvPr>
            <p:ph type="body" idx="1"/>
          </p:nvPr>
        </p:nvSpPr>
        <p:spPr>
          <a:xfrm>
            <a:off x="540004" y="2229764"/>
            <a:ext cx="9611995" cy="3062604"/>
          </a:xfrm>
          <a:prstGeom prst="rect">
            <a:avLst/>
          </a:prstGeom>
        </p:spPr>
        <p:txBody>
          <a:bodyPr wrap="square" lIns="0" tIns="0" rIns="0" bIns="0">
            <a:spAutoFit/>
          </a:bodyPr>
          <a:lstStyle>
            <a:lvl1pPr>
              <a:defRPr sz="2100" b="1" i="0">
                <a:solidFill>
                  <a:srgbClr val="00A7D7"/>
                </a:solidFill>
                <a:latin typeface="Giorgio Sans"/>
                <a:cs typeface="Giorgio Sans"/>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4/9/19</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DdLqiTvFwJk" TargetMode="External"/><Relationship Id="rId2" Type="http://schemas.openxmlformats.org/officeDocument/2006/relationships/hyperlink" Target="https://youtu.be/pBqe8JD62QE"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www.un.org/ga/search/view_doc.asp?symbol=A/RES/70/1&amp;Lang=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hyperlink" Target="http://worldslargestlesson.globalgoals.org/introduce-the-global-goals/" TargetMode="External"/><Relationship Id="rId1" Type="http://schemas.openxmlformats.org/officeDocument/2006/relationships/slideLayout" Target="../slideLayouts/slideLayout3.xml"/><Relationship Id="rId6" Type="http://schemas.openxmlformats.org/officeDocument/2006/relationships/hyperlink" Target="https://www.youtube.com/watch?v=XywSmEEdjiw" TargetMode="External"/><Relationship Id="rId5" Type="http://schemas.openxmlformats.org/officeDocument/2006/relationships/image" Target="../media/image23.png"/><Relationship Id="rId4" Type="http://schemas.openxmlformats.org/officeDocument/2006/relationships/hyperlink" Target="https://vimeo.com/178464378"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youtube.com/watch?v=7GjLa5kfDfA" TargetMode="External"/><Relationship Id="rId7" Type="http://schemas.openxmlformats.org/officeDocument/2006/relationships/hyperlink" Target="https://www.youtube.com/watch?v=RpqVmvMCmp0" TargetMode="External"/><Relationship Id="rId2" Type="http://schemas.openxmlformats.org/officeDocument/2006/relationships/hyperlink" Target="https://www.youtube.com/channel/UCRfuAYy7MesZmgOi1Ezy0ng" TargetMode="Externa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https://www.youtube.com/watch?v=XywSmEEdjiw" TargetMode="External"/><Relationship Id="rId4" Type="http://schemas.openxmlformats.org/officeDocument/2006/relationships/image" Target="../media/image24.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hyperlink" Target="https://www.yumpu.com/en/document/view/56386598/a-comic-about-the-global-goals-and-sanitation-for-worlds-largest-lesson-india-featuring-chakra-the-invincible-and-mighty-girl" TargetMode="External"/><Relationship Id="rId18" Type="http://schemas.openxmlformats.org/officeDocument/2006/relationships/image" Target="../media/image34.png"/><Relationship Id="rId3" Type="http://schemas.openxmlformats.org/officeDocument/2006/relationships/hyperlink" Target="https://www.yumpu.com/en/document/view/53587356/heroes-for-change" TargetMode="External"/><Relationship Id="rId7" Type="http://schemas.openxmlformats.org/officeDocument/2006/relationships/hyperlink" Target="https://www.yumpu.com/en/document/view/55025200/chakra-the-invincible-fights-climate-change" TargetMode="External"/><Relationship Id="rId12" Type="http://schemas.openxmlformats.org/officeDocument/2006/relationships/image" Target="../media/image31.jpeg"/><Relationship Id="rId17" Type="http://schemas.openxmlformats.org/officeDocument/2006/relationships/hyperlink" Target="https://www.yumpu.com/en/document/view/56933586/wild-for-life-comic" TargetMode="External"/><Relationship Id="rId2" Type="http://schemas.openxmlformats.org/officeDocument/2006/relationships/hyperlink" Target="http://cdn.worldslargestlesson.globalgoals.org/2016/07/COMICS-USER-GUIDE1.pdf" TargetMode="External"/><Relationship Id="rId16" Type="http://schemas.openxmlformats.org/officeDocument/2006/relationships/image" Target="../media/image33.jpeg"/><Relationship Id="rId20"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8.jpeg"/><Relationship Id="rId11" Type="http://schemas.openxmlformats.org/officeDocument/2006/relationships/hyperlink" Target="https://www.yumpu.com/en/document/view/56386597/a-comic-about-the-value-of-education-for-worlds-largest-lesson-india-featuring-chakra-the-invincible-and-mighty-girl" TargetMode="External"/><Relationship Id="rId5" Type="http://schemas.openxmlformats.org/officeDocument/2006/relationships/hyperlink" Target="https://www.yumpu.com/en/document/view/54407965/chakra-the-invincible-gender-equality-comic" TargetMode="External"/><Relationship Id="rId15" Type="http://schemas.openxmlformats.org/officeDocument/2006/relationships/hyperlink" Target="https://www.yumpu.com/en/document/view/55735469/simon-says-save-the-climate-teaching-handbook" TargetMode="External"/><Relationship Id="rId10" Type="http://schemas.openxmlformats.org/officeDocument/2006/relationships/image" Target="../media/image30.jpeg"/><Relationship Id="rId19" Type="http://schemas.openxmlformats.org/officeDocument/2006/relationships/hyperlink" Target="http://worldslargestlesson.globalgoals.org/using-the-power-of-comics/" TargetMode="External"/><Relationship Id="rId4" Type="http://schemas.openxmlformats.org/officeDocument/2006/relationships/image" Target="../media/image27.jpeg"/><Relationship Id="rId9" Type="http://schemas.openxmlformats.org/officeDocument/2006/relationships/hyperlink" Target="https://www.yumpu.com/xx/document/view/55754859/night-stars-zero-hunger-comic" TargetMode="External"/><Relationship Id="rId1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yumpu.com/xx/document/view/55730350/1-page-goals-comics-full-set-pdf"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hyperlink" Target="http://cdn.worldslargestlesson.globalgoals.org/2016/07/Project-Pack-11.pdf" TargetMode="External"/><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hyperlink" Target="http://cdn.worldslargestlesson.globalgoals.org/2016/09/Global-Goals-Bingo.pdf" TargetMode="Externa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hyperlink" Target="http://worldslargestlesson.globalgoals.or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8" Type="http://schemas.openxmlformats.org/officeDocument/2006/relationships/hyperlink" Target="http://cdn.worldslargestlesson.globalgoals.org/2016/06/YouthChangingtheWorldToolkit2.pdf" TargetMode="External"/><Relationship Id="rId3" Type="http://schemas.openxmlformats.org/officeDocument/2006/relationships/hyperlink" Target="http://worldslargestlesson.globalgoals.org/take-action-title/" TargetMode="External"/><Relationship Id="rId7"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cdn.worldslargestlesson.globalgoals.org/2016/07/Roots-Shoots-Canada-Toolkit.pdf" TargetMode="External"/><Relationship Id="rId5" Type="http://schemas.openxmlformats.org/officeDocument/2006/relationships/image" Target="../media/image40.jpeg"/><Relationship Id="rId10" Type="http://schemas.openxmlformats.org/officeDocument/2006/relationships/image" Target="../media/image5.png"/><Relationship Id="rId4" Type="http://schemas.openxmlformats.org/officeDocument/2006/relationships/hyperlink" Target="http://cdn.worldslargestlesson.globalgoals.org/2016/06/Design-for-Change-One-Idea-One-Week.pdf" TargetMode="External"/><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washingtonpost.com/wp-dyn/content/article/2010/10/17/AR2010101702766.html"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vimeo.com/144354623" TargetMode="Externa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unsdsn.org/what-we-do/education-initiatives/"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www.bj.undp.org/content/dam/benin/docs/odd/Rapport%20de%20priorisation%20des%20cibles%20des%20ODD%20au%20Benin.pdf"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94"/>
          <p:cNvPicPr preferRelativeResize="0"/>
          <p:nvPr/>
        </p:nvPicPr>
        <p:blipFill rotWithShape="1">
          <a:blip r:embed="rId3" cstate="print">
            <a:alphaModFix/>
          </a:blip>
          <a:srcRect l="2338" t="-1199" r="10538" b="13206"/>
          <a:stretch/>
        </p:blipFill>
        <p:spPr>
          <a:xfrm>
            <a:off x="2298700" y="1724025"/>
            <a:ext cx="6096000" cy="4038600"/>
          </a:xfrm>
          <a:prstGeom prst="rect">
            <a:avLst/>
          </a:prstGeom>
          <a:noFill/>
          <a:ln>
            <a:noFill/>
          </a:ln>
        </p:spPr>
      </p:pic>
      <p:sp>
        <p:nvSpPr>
          <p:cNvPr id="23" name="object 31"/>
          <p:cNvSpPr/>
          <p:nvPr/>
        </p:nvSpPr>
        <p:spPr>
          <a:xfrm>
            <a:off x="4748261" y="6901658"/>
            <a:ext cx="146685" cy="304800"/>
          </a:xfrm>
          <a:custGeom>
            <a:avLst/>
            <a:gdLst/>
            <a:ahLst/>
            <a:cxnLst/>
            <a:rect l="l" t="t" r="r" b="b"/>
            <a:pathLst>
              <a:path w="146685" h="304800">
                <a:moveTo>
                  <a:pt x="75107" y="0"/>
                </a:moveTo>
                <a:lnTo>
                  <a:pt x="41126" y="6010"/>
                </a:lnTo>
                <a:lnTo>
                  <a:pt x="17780" y="22717"/>
                </a:lnTo>
                <a:lnTo>
                  <a:pt x="4320" y="48134"/>
                </a:lnTo>
                <a:lnTo>
                  <a:pt x="0" y="80276"/>
                </a:lnTo>
                <a:lnTo>
                  <a:pt x="0" y="224167"/>
                </a:lnTo>
                <a:lnTo>
                  <a:pt x="3756" y="256123"/>
                </a:lnTo>
                <a:lnTo>
                  <a:pt x="15246" y="281538"/>
                </a:lnTo>
                <a:lnTo>
                  <a:pt x="34804" y="298321"/>
                </a:lnTo>
                <a:lnTo>
                  <a:pt x="62763" y="304380"/>
                </a:lnTo>
                <a:lnTo>
                  <a:pt x="80796" y="301908"/>
                </a:lnTo>
                <a:lnTo>
                  <a:pt x="94432" y="294793"/>
                </a:lnTo>
                <a:lnTo>
                  <a:pt x="104213" y="283490"/>
                </a:lnTo>
                <a:lnTo>
                  <a:pt x="110680" y="268452"/>
                </a:lnTo>
                <a:lnTo>
                  <a:pt x="146672" y="268452"/>
                </a:lnTo>
                <a:lnTo>
                  <a:pt x="146672" y="262712"/>
                </a:lnTo>
                <a:lnTo>
                  <a:pt x="74676" y="262712"/>
                </a:lnTo>
                <a:lnTo>
                  <a:pt x="63605" y="260446"/>
                </a:lnTo>
                <a:lnTo>
                  <a:pt x="55965" y="254112"/>
                </a:lnTo>
                <a:lnTo>
                  <a:pt x="51540" y="244404"/>
                </a:lnTo>
                <a:lnTo>
                  <a:pt x="50114" y="232016"/>
                </a:lnTo>
                <a:lnTo>
                  <a:pt x="50114" y="72415"/>
                </a:lnTo>
                <a:lnTo>
                  <a:pt x="51617" y="60025"/>
                </a:lnTo>
                <a:lnTo>
                  <a:pt x="56273" y="50312"/>
                </a:lnTo>
                <a:lnTo>
                  <a:pt x="64301" y="43974"/>
                </a:lnTo>
                <a:lnTo>
                  <a:pt x="75920" y="41706"/>
                </a:lnTo>
                <a:lnTo>
                  <a:pt x="141920" y="41706"/>
                </a:lnTo>
                <a:lnTo>
                  <a:pt x="131630" y="20847"/>
                </a:lnTo>
                <a:lnTo>
                  <a:pt x="109623" y="5486"/>
                </a:lnTo>
                <a:lnTo>
                  <a:pt x="75107" y="0"/>
                </a:lnTo>
                <a:close/>
              </a:path>
              <a:path w="146685" h="304800">
                <a:moveTo>
                  <a:pt x="146672" y="268452"/>
                </a:moveTo>
                <a:lnTo>
                  <a:pt x="110680" y="268452"/>
                </a:lnTo>
                <a:lnTo>
                  <a:pt x="110680" y="300888"/>
                </a:lnTo>
                <a:lnTo>
                  <a:pt x="146672" y="300888"/>
                </a:lnTo>
                <a:lnTo>
                  <a:pt x="146672" y="268452"/>
                </a:lnTo>
                <a:close/>
              </a:path>
              <a:path w="146685" h="304800">
                <a:moveTo>
                  <a:pt x="146672" y="142100"/>
                </a:moveTo>
                <a:lnTo>
                  <a:pt x="75514" y="142100"/>
                </a:lnTo>
                <a:lnTo>
                  <a:pt x="75514" y="181609"/>
                </a:lnTo>
                <a:lnTo>
                  <a:pt x="99225" y="181609"/>
                </a:lnTo>
                <a:lnTo>
                  <a:pt x="99225" y="234238"/>
                </a:lnTo>
                <a:lnTo>
                  <a:pt x="97669" y="246820"/>
                </a:lnTo>
                <a:lnTo>
                  <a:pt x="93032" y="255704"/>
                </a:lnTo>
                <a:lnTo>
                  <a:pt x="85353" y="260974"/>
                </a:lnTo>
                <a:lnTo>
                  <a:pt x="74676" y="262712"/>
                </a:lnTo>
                <a:lnTo>
                  <a:pt x="146672" y="262712"/>
                </a:lnTo>
                <a:lnTo>
                  <a:pt x="146672" y="142100"/>
                </a:lnTo>
                <a:close/>
              </a:path>
              <a:path w="146685" h="304800">
                <a:moveTo>
                  <a:pt x="141920" y="41706"/>
                </a:moveTo>
                <a:lnTo>
                  <a:pt x="75920" y="41706"/>
                </a:lnTo>
                <a:lnTo>
                  <a:pt x="87435" y="43633"/>
                </a:lnTo>
                <a:lnTo>
                  <a:pt x="95208" y="49255"/>
                </a:lnTo>
                <a:lnTo>
                  <a:pt x="99605" y="58332"/>
                </a:lnTo>
                <a:lnTo>
                  <a:pt x="100990" y="70624"/>
                </a:lnTo>
                <a:lnTo>
                  <a:pt x="100990" y="100888"/>
                </a:lnTo>
                <a:lnTo>
                  <a:pt x="146672" y="100888"/>
                </a:lnTo>
                <a:lnTo>
                  <a:pt x="146672" y="74612"/>
                </a:lnTo>
                <a:lnTo>
                  <a:pt x="143268" y="44437"/>
                </a:lnTo>
                <a:lnTo>
                  <a:pt x="141920" y="41706"/>
                </a:lnTo>
                <a:close/>
              </a:path>
            </a:pathLst>
          </a:custGeom>
          <a:solidFill>
            <a:srgbClr val="FFFFFF"/>
          </a:solidFill>
        </p:spPr>
        <p:txBody>
          <a:bodyPr wrap="square" lIns="0" tIns="0" rIns="0" bIns="0" rtlCol="0"/>
          <a:lstStyle/>
          <a:p>
            <a:endParaRPr/>
          </a:p>
        </p:txBody>
      </p:sp>
      <p:sp>
        <p:nvSpPr>
          <p:cNvPr id="24" name="object 32"/>
          <p:cNvSpPr/>
          <p:nvPr/>
        </p:nvSpPr>
        <p:spPr>
          <a:xfrm>
            <a:off x="4219358" y="6879994"/>
            <a:ext cx="2298721" cy="570505"/>
          </a:xfrm>
          <a:prstGeom prst="rect">
            <a:avLst/>
          </a:prstGeom>
          <a:blipFill>
            <a:blip r:embed="rId4" cstate="print"/>
            <a:stretch>
              <a:fillRect/>
            </a:stretch>
          </a:blipFill>
        </p:spPr>
        <p:txBody>
          <a:bodyPr wrap="square" lIns="0" tIns="0" rIns="0" bIns="0" rtlCol="0"/>
          <a:lstStyle/>
          <a:p>
            <a:endParaRPr/>
          </a:p>
        </p:txBody>
      </p:sp>
      <p:sp>
        <p:nvSpPr>
          <p:cNvPr id="25" name="object 33"/>
          <p:cNvSpPr/>
          <p:nvPr/>
        </p:nvSpPr>
        <p:spPr>
          <a:xfrm>
            <a:off x="6252312" y="7182101"/>
            <a:ext cx="109855" cy="0"/>
          </a:xfrm>
          <a:custGeom>
            <a:avLst/>
            <a:gdLst/>
            <a:ahLst/>
            <a:cxnLst/>
            <a:rect l="l" t="t" r="r" b="b"/>
            <a:pathLst>
              <a:path w="109854">
                <a:moveTo>
                  <a:pt x="0" y="0"/>
                </a:moveTo>
                <a:lnTo>
                  <a:pt x="109829" y="0"/>
                </a:lnTo>
              </a:path>
            </a:pathLst>
          </a:custGeom>
          <a:ln w="40640">
            <a:solidFill>
              <a:srgbClr val="FFFFFF"/>
            </a:solidFill>
          </a:ln>
        </p:spPr>
        <p:txBody>
          <a:bodyPr wrap="square" lIns="0" tIns="0" rIns="0" bIns="0" rtlCol="0"/>
          <a:lstStyle/>
          <a:p>
            <a:endParaRPr/>
          </a:p>
        </p:txBody>
      </p:sp>
      <p:sp>
        <p:nvSpPr>
          <p:cNvPr id="26" name="object 34"/>
          <p:cNvSpPr/>
          <p:nvPr/>
        </p:nvSpPr>
        <p:spPr>
          <a:xfrm>
            <a:off x="6277331" y="6905241"/>
            <a:ext cx="0" cy="256540"/>
          </a:xfrm>
          <a:custGeom>
            <a:avLst/>
            <a:gdLst/>
            <a:ahLst/>
            <a:cxnLst/>
            <a:rect l="l" t="t" r="r" b="b"/>
            <a:pathLst>
              <a:path h="256539">
                <a:moveTo>
                  <a:pt x="0" y="0"/>
                </a:moveTo>
                <a:lnTo>
                  <a:pt x="0" y="256539"/>
                </a:lnTo>
              </a:path>
            </a:pathLst>
          </a:custGeom>
          <a:ln w="50038">
            <a:solidFill>
              <a:srgbClr val="FFFFFF"/>
            </a:solidFill>
          </a:ln>
        </p:spPr>
        <p:txBody>
          <a:bodyPr wrap="square" lIns="0" tIns="0" rIns="0" bIns="0" rtlCol="0"/>
          <a:lstStyle/>
          <a:p>
            <a:endParaRPr/>
          </a:p>
        </p:txBody>
      </p:sp>
      <p:sp>
        <p:nvSpPr>
          <p:cNvPr id="27" name="object 35"/>
          <p:cNvSpPr/>
          <p:nvPr/>
        </p:nvSpPr>
        <p:spPr>
          <a:xfrm>
            <a:off x="6375738" y="6901671"/>
            <a:ext cx="144145" cy="304800"/>
          </a:xfrm>
          <a:custGeom>
            <a:avLst/>
            <a:gdLst/>
            <a:ahLst/>
            <a:cxnLst/>
            <a:rect l="l" t="t" r="r" b="b"/>
            <a:pathLst>
              <a:path w="144145" h="304800">
                <a:moveTo>
                  <a:pt x="46532" y="196926"/>
                </a:moveTo>
                <a:lnTo>
                  <a:pt x="0" y="196926"/>
                </a:lnTo>
                <a:lnTo>
                  <a:pt x="124" y="237731"/>
                </a:lnTo>
                <a:lnTo>
                  <a:pt x="3879" y="263879"/>
                </a:lnTo>
                <a:lnTo>
                  <a:pt x="16236" y="285253"/>
                </a:lnTo>
                <a:lnTo>
                  <a:pt x="38147" y="299309"/>
                </a:lnTo>
                <a:lnTo>
                  <a:pt x="70688" y="304368"/>
                </a:lnTo>
                <a:lnTo>
                  <a:pt x="103586" y="299212"/>
                </a:lnTo>
                <a:lnTo>
                  <a:pt x="126260" y="284810"/>
                </a:lnTo>
                <a:lnTo>
                  <a:pt x="138617" y="264032"/>
                </a:lnTo>
                <a:lnTo>
                  <a:pt x="71158" y="264032"/>
                </a:lnTo>
                <a:lnTo>
                  <a:pt x="60093" y="262270"/>
                </a:lnTo>
                <a:lnTo>
                  <a:pt x="52430" y="257140"/>
                </a:lnTo>
                <a:lnTo>
                  <a:pt x="47974" y="248881"/>
                </a:lnTo>
                <a:lnTo>
                  <a:pt x="46532" y="237731"/>
                </a:lnTo>
                <a:lnTo>
                  <a:pt x="46532" y="196926"/>
                </a:lnTo>
                <a:close/>
              </a:path>
              <a:path w="144145" h="304800">
                <a:moveTo>
                  <a:pt x="70688" y="0"/>
                </a:moveTo>
                <a:lnTo>
                  <a:pt x="17292" y="18867"/>
                </a:lnTo>
                <a:lnTo>
                  <a:pt x="511" y="64947"/>
                </a:lnTo>
                <a:lnTo>
                  <a:pt x="444" y="75476"/>
                </a:lnTo>
                <a:lnTo>
                  <a:pt x="2944" y="98352"/>
                </a:lnTo>
                <a:lnTo>
                  <a:pt x="10582" y="117452"/>
                </a:lnTo>
                <a:lnTo>
                  <a:pt x="23568" y="135405"/>
                </a:lnTo>
                <a:lnTo>
                  <a:pt x="42113" y="154838"/>
                </a:lnTo>
                <a:lnTo>
                  <a:pt x="71564" y="184226"/>
                </a:lnTo>
                <a:lnTo>
                  <a:pt x="81553" y="194495"/>
                </a:lnTo>
                <a:lnTo>
                  <a:pt x="88533" y="204271"/>
                </a:lnTo>
                <a:lnTo>
                  <a:pt x="92629" y="214549"/>
                </a:lnTo>
                <a:lnTo>
                  <a:pt x="93967" y="226326"/>
                </a:lnTo>
                <a:lnTo>
                  <a:pt x="93967" y="237731"/>
                </a:lnTo>
                <a:lnTo>
                  <a:pt x="92623" y="248495"/>
                </a:lnTo>
                <a:lnTo>
                  <a:pt x="88482" y="256797"/>
                </a:lnTo>
                <a:lnTo>
                  <a:pt x="81381" y="262141"/>
                </a:lnTo>
                <a:lnTo>
                  <a:pt x="71158" y="264032"/>
                </a:lnTo>
                <a:lnTo>
                  <a:pt x="138617" y="264032"/>
                </a:lnTo>
                <a:lnTo>
                  <a:pt x="139375" y="262759"/>
                </a:lnTo>
                <a:lnTo>
                  <a:pt x="143598" y="234657"/>
                </a:lnTo>
                <a:lnTo>
                  <a:pt x="143598" y="220192"/>
                </a:lnTo>
                <a:lnTo>
                  <a:pt x="133602" y="179616"/>
                </a:lnTo>
                <a:lnTo>
                  <a:pt x="103212" y="142963"/>
                </a:lnTo>
                <a:lnTo>
                  <a:pt x="71158" y="111404"/>
                </a:lnTo>
                <a:lnTo>
                  <a:pt x="61321" y="101528"/>
                </a:lnTo>
                <a:lnTo>
                  <a:pt x="53833" y="92230"/>
                </a:lnTo>
                <a:lnTo>
                  <a:pt x="49067" y="82432"/>
                </a:lnTo>
                <a:lnTo>
                  <a:pt x="47396" y="71056"/>
                </a:lnTo>
                <a:lnTo>
                  <a:pt x="47396" y="64947"/>
                </a:lnTo>
                <a:lnTo>
                  <a:pt x="49124" y="54071"/>
                </a:lnTo>
                <a:lnTo>
                  <a:pt x="53986" y="46401"/>
                </a:lnTo>
                <a:lnTo>
                  <a:pt x="61492" y="41857"/>
                </a:lnTo>
                <a:lnTo>
                  <a:pt x="71158" y="40360"/>
                </a:lnTo>
                <a:lnTo>
                  <a:pt x="136851" y="40360"/>
                </a:lnTo>
                <a:lnTo>
                  <a:pt x="136653" y="38897"/>
                </a:lnTo>
                <a:lnTo>
                  <a:pt x="124380" y="17681"/>
                </a:lnTo>
                <a:lnTo>
                  <a:pt x="102720" y="4518"/>
                </a:lnTo>
                <a:lnTo>
                  <a:pt x="70688" y="0"/>
                </a:lnTo>
                <a:close/>
              </a:path>
              <a:path w="144145" h="304800">
                <a:moveTo>
                  <a:pt x="136851" y="40360"/>
                </a:moveTo>
                <a:lnTo>
                  <a:pt x="71158" y="40360"/>
                </a:lnTo>
                <a:lnTo>
                  <a:pt x="81518" y="41933"/>
                </a:lnTo>
                <a:lnTo>
                  <a:pt x="88920" y="46677"/>
                </a:lnTo>
                <a:lnTo>
                  <a:pt x="93362" y="54628"/>
                </a:lnTo>
                <a:lnTo>
                  <a:pt x="94727" y="64947"/>
                </a:lnTo>
                <a:lnTo>
                  <a:pt x="94843" y="91744"/>
                </a:lnTo>
                <a:lnTo>
                  <a:pt x="140525" y="91744"/>
                </a:lnTo>
                <a:lnTo>
                  <a:pt x="140525" y="67576"/>
                </a:lnTo>
                <a:lnTo>
                  <a:pt x="136851" y="40360"/>
                </a:lnTo>
                <a:close/>
              </a:path>
            </a:pathLst>
          </a:custGeom>
          <a:solidFill>
            <a:srgbClr val="FFFFFF"/>
          </a:solidFill>
        </p:spPr>
        <p:txBody>
          <a:bodyPr wrap="square" lIns="0" tIns="0" rIns="0" bIns="0" rtlCol="0"/>
          <a:lstStyle/>
          <a:p>
            <a:endParaRPr/>
          </a:p>
        </p:txBody>
      </p:sp>
      <p:sp>
        <p:nvSpPr>
          <p:cNvPr id="10" name="object 3"/>
          <p:cNvSpPr/>
          <p:nvPr/>
        </p:nvSpPr>
        <p:spPr>
          <a:xfrm>
            <a:off x="469900" y="428625"/>
            <a:ext cx="9611995" cy="1480857"/>
          </a:xfrm>
          <a:custGeom>
            <a:avLst/>
            <a:gdLst/>
            <a:ahLst/>
            <a:cxnLst/>
            <a:rect l="l" t="t" r="r" b="b"/>
            <a:pathLst>
              <a:path w="9611995" h="4140200">
                <a:moveTo>
                  <a:pt x="0" y="4139996"/>
                </a:moveTo>
                <a:lnTo>
                  <a:pt x="9611995" y="4139996"/>
                </a:lnTo>
                <a:lnTo>
                  <a:pt x="9611995" y="0"/>
                </a:lnTo>
                <a:lnTo>
                  <a:pt x="0" y="0"/>
                </a:lnTo>
                <a:lnTo>
                  <a:pt x="0" y="4139996"/>
                </a:lnTo>
                <a:close/>
              </a:path>
            </a:pathLst>
          </a:custGeom>
          <a:gradFill flip="none" rotWithShape="1">
            <a:gsLst>
              <a:gs pos="0">
                <a:schemeClr val="accent6">
                  <a:lumMod val="67000"/>
                  <a:alpha val="0"/>
                </a:schemeClr>
              </a:gs>
              <a:gs pos="48000">
                <a:schemeClr val="accent6">
                  <a:lumMod val="97000"/>
                  <a:lumOff val="3000"/>
                </a:schemeClr>
              </a:gs>
              <a:gs pos="100000">
                <a:schemeClr val="accent6">
                  <a:lumMod val="60000"/>
                  <a:lumOff val="40000"/>
                </a:schemeClr>
              </a:gs>
            </a:gsLst>
            <a:lin ang="16200000" scaled="1"/>
            <a:tileRect/>
          </a:gradFill>
        </p:spPr>
        <p:txBody>
          <a:bodyPr wrap="square" lIns="0" tIns="0" rIns="0" bIns="0" rtlCol="0"/>
          <a:lstStyle/>
          <a:p>
            <a:endParaRPr/>
          </a:p>
        </p:txBody>
      </p:sp>
      <p:sp>
        <p:nvSpPr>
          <p:cNvPr id="5" name="object 2"/>
          <p:cNvSpPr txBox="1">
            <a:spLocks/>
          </p:cNvSpPr>
          <p:nvPr/>
        </p:nvSpPr>
        <p:spPr>
          <a:xfrm>
            <a:off x="469900" y="657225"/>
            <a:ext cx="9693482" cy="492443"/>
          </a:xfrm>
          <a:prstGeom prst="rect">
            <a:avLst/>
          </a:prstGeom>
        </p:spPr>
        <p:txBody>
          <a:bodyPr vert="horz" wrap="square" lIns="0" tIns="0" rIns="0" bIns="0" rtlCol="0">
            <a:spAutoFit/>
          </a:bodyPr>
          <a:lstStyle>
            <a:lvl1pPr>
              <a:defRPr sz="5600" b="1" i="0">
                <a:solidFill>
                  <a:schemeClr val="tx1"/>
                </a:solidFill>
                <a:latin typeface="Giorgio Sans"/>
                <a:ea typeface="+mj-ea"/>
                <a:cs typeface="Giorgio Sans"/>
              </a:defRPr>
            </a:lvl1pPr>
          </a:lstStyle>
          <a:p>
            <a:pPr marL="12700" algn="ctr"/>
            <a:r>
              <a:rPr lang="en-US" sz="3200" kern="0" spc="-40" dirty="0">
                <a:solidFill>
                  <a:srgbClr val="FFFFFF"/>
                </a:solidFill>
              </a:rPr>
              <a:t>LA PLUS GRANDE </a:t>
            </a:r>
            <a:r>
              <a:rPr lang="fr-FR" sz="3200" spc="85" dirty="0">
                <a:solidFill>
                  <a:schemeClr val="bg1"/>
                </a:solidFill>
              </a:rPr>
              <a:t>LEÇON</a:t>
            </a:r>
            <a:r>
              <a:rPr lang="en-US" sz="3200" kern="0" spc="-40" dirty="0">
                <a:solidFill>
                  <a:srgbClr val="FFFFFF"/>
                </a:solidFill>
              </a:rPr>
              <a:t> DU MONDE</a:t>
            </a:r>
          </a:p>
        </p:txBody>
      </p:sp>
      <p:sp>
        <p:nvSpPr>
          <p:cNvPr id="11" name="object 23"/>
          <p:cNvSpPr txBox="1"/>
          <p:nvPr/>
        </p:nvSpPr>
        <p:spPr>
          <a:xfrm>
            <a:off x="9004300" y="428625"/>
            <a:ext cx="1134110" cy="157094"/>
          </a:xfrm>
          <a:prstGeom prst="rect">
            <a:avLst/>
          </a:prstGeom>
          <a:solidFill>
            <a:srgbClr val="FFFFFF"/>
          </a:solidFill>
        </p:spPr>
        <p:txBody>
          <a:bodyPr vert="horz" wrap="square" lIns="0" tIns="18415" rIns="0" bIns="0" rtlCol="0">
            <a:spAutoFit/>
          </a:bodyPr>
          <a:lstStyle/>
          <a:p>
            <a:pPr marL="177165" algn="ctr">
              <a:lnSpc>
                <a:spcPct val="100000"/>
              </a:lnSpc>
              <a:spcBef>
                <a:spcPts val="145"/>
              </a:spcBef>
            </a:pPr>
            <a:r>
              <a:rPr sz="900" dirty="0">
                <a:latin typeface="ApexNew-Book"/>
                <a:cs typeface="ApexNew-Book"/>
              </a:rPr>
              <a:t>© </a:t>
            </a:r>
            <a:r>
              <a:rPr lang="en-US" sz="900" spc="10" dirty="0">
                <a:latin typeface="ApexNew-Book"/>
                <a:cs typeface="ApexNew-Book"/>
              </a:rPr>
              <a:t>UNICEF </a:t>
            </a:r>
            <a:endParaRPr sz="900" dirty="0">
              <a:latin typeface="ApexNew-Book"/>
              <a:cs typeface="ApexNew-Book"/>
            </a:endParaRPr>
          </a:p>
        </p:txBody>
      </p:sp>
      <p:pic>
        <p:nvPicPr>
          <p:cNvPr id="3" name="Picture 2" descr="H:\LPGLDM.png"/>
          <p:cNvPicPr>
            <a:picLocks noChangeAspect="1" noChangeArrowheads="1"/>
          </p:cNvPicPr>
          <p:nvPr/>
        </p:nvPicPr>
        <p:blipFill>
          <a:blip r:embed="rId5" cstate="print"/>
          <a:srcRect/>
          <a:stretch>
            <a:fillRect/>
          </a:stretch>
        </p:blipFill>
        <p:spPr bwMode="auto">
          <a:xfrm>
            <a:off x="6661572" y="5863557"/>
            <a:ext cx="2590800" cy="1160060"/>
          </a:xfrm>
          <a:prstGeom prst="rect">
            <a:avLst/>
          </a:prstGeom>
          <a:noFill/>
        </p:spPr>
      </p:pic>
      <p:pic>
        <p:nvPicPr>
          <p:cNvPr id="15" name="Image 14" descr="D:\FORAM LOGO.png"/>
          <p:cNvPicPr/>
          <p:nvPr/>
        </p:nvPicPr>
        <p:blipFill>
          <a:blip r:embed="rId6" cstate="print"/>
          <a:srcRect/>
          <a:stretch>
            <a:fillRect/>
          </a:stretch>
        </p:blipFill>
        <p:spPr bwMode="auto">
          <a:xfrm>
            <a:off x="882204" y="6143625"/>
            <a:ext cx="1905000" cy="838200"/>
          </a:xfrm>
          <a:prstGeom prst="rect">
            <a:avLst/>
          </a:prstGeom>
          <a:noFill/>
          <a:ln w="9525">
            <a:noFill/>
            <a:miter lim="800000"/>
            <a:headEnd/>
            <a:tailEnd/>
          </a:ln>
        </p:spPr>
      </p:pic>
      <p:sp>
        <p:nvSpPr>
          <p:cNvPr id="16" name="ZoneTexte 15"/>
          <p:cNvSpPr txBox="1"/>
          <p:nvPr/>
        </p:nvSpPr>
        <p:spPr>
          <a:xfrm>
            <a:off x="1034604" y="6004488"/>
            <a:ext cx="1524000" cy="276999"/>
          </a:xfrm>
          <a:prstGeom prst="rect">
            <a:avLst/>
          </a:prstGeom>
          <a:noFill/>
        </p:spPr>
        <p:txBody>
          <a:bodyPr wrap="square" rtlCol="0">
            <a:spAutoFit/>
          </a:bodyPr>
          <a:lstStyle/>
          <a:p>
            <a:pPr algn="ctr"/>
            <a:r>
              <a:rPr lang="fr-FR" sz="1200" dirty="0">
                <a:latin typeface="Tahoma" pitchFamily="34" charset="0"/>
                <a:ea typeface="Tahoma" pitchFamily="34" charset="0"/>
                <a:cs typeface="Tahoma" pitchFamily="34" charset="0"/>
              </a:rPr>
              <a:t>Traduit par :</a:t>
            </a:r>
          </a:p>
        </p:txBody>
      </p:sp>
      <p:sp>
        <p:nvSpPr>
          <p:cNvPr id="17" name="ZoneTexte 16"/>
          <p:cNvSpPr txBox="1"/>
          <p:nvPr/>
        </p:nvSpPr>
        <p:spPr>
          <a:xfrm>
            <a:off x="1536700" y="1190625"/>
            <a:ext cx="7391400" cy="584775"/>
          </a:xfrm>
          <a:prstGeom prst="rect">
            <a:avLst/>
          </a:prstGeom>
          <a:noFill/>
        </p:spPr>
        <p:txBody>
          <a:bodyPr wrap="square" rtlCol="0">
            <a:spAutoFit/>
          </a:bodyPr>
          <a:lstStyle/>
          <a:p>
            <a:pPr algn="ctr"/>
            <a:r>
              <a:rPr lang="fr-FR" sz="3200" dirty="0">
                <a:latin typeface="Giorgio Sans"/>
              </a:rPr>
              <a:t>GUIDE DE L’EDUCATEUR ODD</a:t>
            </a:r>
          </a:p>
        </p:txBody>
      </p:sp>
      <p:graphicFrame>
        <p:nvGraphicFramePr>
          <p:cNvPr id="4" name="Objet 3"/>
          <p:cNvGraphicFramePr>
            <a:graphicFrameLocks noChangeAspect="1"/>
          </p:cNvGraphicFramePr>
          <p:nvPr>
            <p:extLst>
              <p:ext uri="{D42A27DB-BD31-4B8C-83A1-F6EECF244321}">
                <p14:modId xmlns:p14="http://schemas.microsoft.com/office/powerpoint/2010/main" val="2302079876"/>
              </p:ext>
            </p:extLst>
          </p:nvPr>
        </p:nvGraphicFramePr>
        <p:xfrm>
          <a:off x="3277196" y="5971083"/>
          <a:ext cx="2762250" cy="980881"/>
        </p:xfrm>
        <a:graphic>
          <a:graphicData uri="http://schemas.openxmlformats.org/presentationml/2006/ole">
            <mc:AlternateContent xmlns:mc="http://schemas.openxmlformats.org/markup-compatibility/2006">
              <mc:Choice xmlns:v="urn:schemas-microsoft-com:vml" Requires="v">
                <p:oleObj spid="_x0000_s1032" name="Image" r:id="rId7" imgW="12444444" imgH="4419048" progId="">
                  <p:embed/>
                </p:oleObj>
              </mc:Choice>
              <mc:Fallback>
                <p:oleObj name="Image" r:id="rId7" imgW="12444444" imgH="4419048" progId="">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7196" y="5971083"/>
                        <a:ext cx="2762250" cy="9808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2" name="Picture 8" descr="K:\ODD DOCS\CERTIFICAT 1.jpg"/>
          <p:cNvPicPr>
            <a:picLocks noChangeAspect="1" noChangeArrowheads="1"/>
          </p:cNvPicPr>
          <p:nvPr/>
        </p:nvPicPr>
        <p:blipFill>
          <a:blip r:embed="rId9" cstate="print"/>
          <a:srcRect l="5540" t="42379" r="68862" b="44284"/>
          <a:stretch>
            <a:fillRect/>
          </a:stretch>
        </p:blipFill>
        <p:spPr bwMode="auto">
          <a:xfrm>
            <a:off x="8068940" y="6013673"/>
            <a:ext cx="1977008" cy="728372"/>
          </a:xfrm>
          <a:prstGeom prst="rect">
            <a:avLst/>
          </a:prstGeom>
          <a:noFill/>
        </p:spPr>
      </p:pic>
    </p:spTree>
    <p:extLst>
      <p:ext uri="{BB962C8B-B14F-4D97-AF65-F5344CB8AC3E}">
        <p14:creationId xmlns:p14="http://schemas.microsoft.com/office/powerpoint/2010/main" val="1651085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8500" y="504825"/>
            <a:ext cx="5850255" cy="664990"/>
          </a:xfrm>
          <a:prstGeom prst="rect">
            <a:avLst/>
          </a:prstGeom>
        </p:spPr>
        <p:txBody>
          <a:bodyPr vert="horz" wrap="square" lIns="0" tIns="0" rIns="0" bIns="0" rtlCol="0">
            <a:spAutoFit/>
          </a:bodyPr>
          <a:lstStyle/>
          <a:p>
            <a:pPr marL="12700">
              <a:lnSpc>
                <a:spcPts val="5710"/>
              </a:lnSpc>
            </a:pPr>
            <a:r>
              <a:rPr lang="en-US" sz="3200" spc="10" dirty="0"/>
              <a:t>DES OMD AUX ODD</a:t>
            </a:r>
            <a:endParaRPr sz="3200" spc="60" dirty="0"/>
          </a:p>
        </p:txBody>
      </p:sp>
      <p:sp>
        <p:nvSpPr>
          <p:cNvPr id="3" name="object 3"/>
          <p:cNvSpPr/>
          <p:nvPr/>
        </p:nvSpPr>
        <p:spPr>
          <a:xfrm>
            <a:off x="540000" y="1653354"/>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txBox="1"/>
          <p:nvPr/>
        </p:nvSpPr>
        <p:spPr>
          <a:xfrm>
            <a:off x="5270501" y="1872005"/>
            <a:ext cx="4881638" cy="3660617"/>
          </a:xfrm>
          <a:prstGeom prst="rect">
            <a:avLst/>
          </a:prstGeom>
          <a:solidFill>
            <a:schemeClr val="bg1"/>
          </a:solidFill>
        </p:spPr>
        <p:txBody>
          <a:bodyPr vert="horz" wrap="square" lIns="0" tIns="120015" rIns="0" bIns="0" rtlCol="0">
            <a:spAutoFit/>
          </a:bodyPr>
          <a:lstStyle/>
          <a:p>
            <a:pPr marL="179705">
              <a:lnSpc>
                <a:spcPct val="100000"/>
              </a:lnSpc>
              <a:spcBef>
                <a:spcPts val="945"/>
              </a:spcBef>
            </a:pPr>
            <a:r>
              <a:rPr lang="fr-FR" sz="2000" dirty="0">
                <a:solidFill>
                  <a:srgbClr val="FF0000"/>
                </a:solidFill>
                <a:latin typeface="Giorgio Sans"/>
              </a:rPr>
              <a:t>CE QUI A ETE ATTEINT PAR LES OMD</a:t>
            </a:r>
          </a:p>
          <a:p>
            <a:pPr marL="179705">
              <a:lnSpc>
                <a:spcPct val="100000"/>
              </a:lnSpc>
              <a:spcBef>
                <a:spcPts val="945"/>
              </a:spcBef>
            </a:pPr>
            <a:r>
              <a:rPr lang="fr-FR" sz="1200" b="1" dirty="0">
                <a:latin typeface="Giorgio Sans"/>
              </a:rPr>
              <a:t>Grâce aux OMD, des progrès ont été réalisés dans de nombreux domaines ciblés, notamment dans les domaines suivants:</a:t>
            </a:r>
          </a:p>
          <a:p>
            <a:pPr marL="179705">
              <a:lnSpc>
                <a:spcPct val="100000"/>
              </a:lnSpc>
              <a:spcBef>
                <a:spcPts val="945"/>
              </a:spcBef>
              <a:buFont typeface="Arial" pitchFamily="34" charset="0"/>
              <a:buChar char="•"/>
            </a:pPr>
            <a:r>
              <a:rPr lang="fr-FR" sz="1200" dirty="0">
                <a:latin typeface="Giorgio Sans"/>
              </a:rPr>
              <a:t> </a:t>
            </a:r>
            <a:r>
              <a:rPr lang="fr-FR" sz="1200" dirty="0">
                <a:solidFill>
                  <a:srgbClr val="C00000"/>
                </a:solidFill>
                <a:latin typeface="Giorgio Sans"/>
              </a:rPr>
              <a:t>Pauvreté liée au revenu: </a:t>
            </a:r>
            <a:r>
              <a:rPr lang="fr-FR" sz="1200" dirty="0">
                <a:latin typeface="Giorgio Sans"/>
              </a:rPr>
              <a:t>le nombre de personnes vivant dans l'extrême pauvreté a diminué de plus de la moitié, passant de 1,9 milliard en 1990 à 836 millions en 2015.</a:t>
            </a:r>
          </a:p>
          <a:p>
            <a:pPr marL="179705">
              <a:lnSpc>
                <a:spcPct val="100000"/>
              </a:lnSpc>
              <a:spcBef>
                <a:spcPts val="945"/>
              </a:spcBef>
              <a:buFont typeface="Arial" pitchFamily="34" charset="0"/>
              <a:buChar char="•"/>
            </a:pPr>
            <a:r>
              <a:rPr lang="fr-FR" sz="1200" dirty="0">
                <a:latin typeface="Giorgio Sans"/>
              </a:rPr>
              <a:t> </a:t>
            </a:r>
            <a:r>
              <a:rPr lang="fr-FR" sz="1200" dirty="0">
                <a:solidFill>
                  <a:srgbClr val="C00000"/>
                </a:solidFill>
                <a:latin typeface="Giorgio Sans"/>
              </a:rPr>
              <a:t>Scolarisation primaire: </a:t>
            </a:r>
            <a:r>
              <a:rPr lang="fr-FR" sz="1200" dirty="0">
                <a:latin typeface="Giorgio Sans"/>
              </a:rPr>
              <a:t>le nombre d'enfants non scolarisés en âge d'aller à l'école primaire dans le monde a diminué de près de moitié, passant de 100 millions en 2000 à environ 57 millions en 2015.</a:t>
            </a:r>
          </a:p>
          <a:p>
            <a:pPr marL="179705">
              <a:lnSpc>
                <a:spcPct val="100000"/>
              </a:lnSpc>
              <a:spcBef>
                <a:spcPts val="945"/>
              </a:spcBef>
              <a:buFont typeface="Arial" pitchFamily="34" charset="0"/>
              <a:buChar char="•"/>
            </a:pPr>
            <a:r>
              <a:rPr lang="fr-FR" sz="1200" dirty="0">
                <a:latin typeface="Giorgio Sans"/>
              </a:rPr>
              <a:t> </a:t>
            </a:r>
            <a:r>
              <a:rPr lang="fr-FR" sz="1200" dirty="0">
                <a:solidFill>
                  <a:srgbClr val="C00000"/>
                </a:solidFill>
                <a:latin typeface="Giorgio Sans"/>
              </a:rPr>
              <a:t>Mortalité infantile: </a:t>
            </a:r>
            <a:r>
              <a:rPr lang="fr-FR" sz="1200" dirty="0">
                <a:latin typeface="Giorgio Sans"/>
              </a:rPr>
              <a:t>depuis 1990, le taux de mortalité des enfants de moins de cinq ans a été réduit de plus de la moitié.</a:t>
            </a:r>
          </a:p>
          <a:p>
            <a:pPr marL="179705">
              <a:lnSpc>
                <a:spcPct val="100000"/>
              </a:lnSpc>
              <a:spcBef>
                <a:spcPts val="945"/>
              </a:spcBef>
              <a:buFont typeface="Arial" pitchFamily="34" charset="0"/>
              <a:buChar char="•"/>
            </a:pPr>
            <a:r>
              <a:rPr lang="fr-FR" sz="1200" dirty="0">
                <a:latin typeface="Giorgio Sans"/>
              </a:rPr>
              <a:t> </a:t>
            </a:r>
            <a:r>
              <a:rPr lang="fr-FR" sz="1200" dirty="0">
                <a:solidFill>
                  <a:srgbClr val="C00000"/>
                </a:solidFill>
                <a:latin typeface="Giorgio Sans"/>
              </a:rPr>
              <a:t>Accès à l'eau: </a:t>
            </a:r>
            <a:r>
              <a:rPr lang="fr-FR" sz="1200" dirty="0">
                <a:latin typeface="Giorgio Sans"/>
              </a:rPr>
              <a:t>147 pays ont réussi à réduire de moitié la proportion de personnes sans accès durable à l'eau potable.</a:t>
            </a:r>
          </a:p>
          <a:p>
            <a:pPr marL="179705">
              <a:lnSpc>
                <a:spcPct val="100000"/>
              </a:lnSpc>
              <a:spcBef>
                <a:spcPts val="945"/>
              </a:spcBef>
            </a:pPr>
            <a:br>
              <a:rPr lang="fr-FR" sz="1200" dirty="0">
                <a:latin typeface="Giorgio Sans"/>
              </a:rPr>
            </a:br>
            <a:endParaRPr sz="900" dirty="0">
              <a:latin typeface="Giorgio Sans"/>
              <a:cs typeface="ApexNew-Book"/>
            </a:endParaRPr>
          </a:p>
        </p:txBody>
      </p:sp>
      <p:sp>
        <p:nvSpPr>
          <p:cNvPr id="7" name="object 7"/>
          <p:cNvSpPr/>
          <p:nvPr/>
        </p:nvSpPr>
        <p:spPr>
          <a:xfrm>
            <a:off x="11214100" y="3171825"/>
            <a:ext cx="180340" cy="180340"/>
          </a:xfrm>
          <a:custGeom>
            <a:avLst/>
            <a:gdLst/>
            <a:ahLst/>
            <a:cxnLst/>
            <a:rect l="l" t="t" r="r" b="b"/>
            <a:pathLst>
              <a:path w="180339" h="180339">
                <a:moveTo>
                  <a:pt x="179997" y="0"/>
                </a:moveTo>
                <a:lnTo>
                  <a:pt x="0" y="0"/>
                </a:lnTo>
                <a:lnTo>
                  <a:pt x="0" y="179997"/>
                </a:lnTo>
                <a:lnTo>
                  <a:pt x="179997" y="0"/>
                </a:lnTo>
                <a:close/>
              </a:path>
            </a:pathLst>
          </a:custGeom>
          <a:solidFill>
            <a:srgbClr val="F4F4F4"/>
          </a:solidFill>
        </p:spPr>
        <p:txBody>
          <a:bodyPr wrap="square" lIns="0" tIns="0" rIns="0" bIns="0" rtlCol="0"/>
          <a:lstStyle/>
          <a:p>
            <a:endParaRPr/>
          </a:p>
        </p:txBody>
      </p:sp>
      <p:sp>
        <p:nvSpPr>
          <p:cNvPr id="8" name="object 8"/>
          <p:cNvSpPr txBox="1"/>
          <p:nvPr/>
        </p:nvSpPr>
        <p:spPr>
          <a:xfrm>
            <a:off x="527300" y="1992193"/>
            <a:ext cx="4362200" cy="4742837"/>
          </a:xfrm>
          <a:prstGeom prst="rect">
            <a:avLst/>
          </a:prstGeom>
        </p:spPr>
        <p:txBody>
          <a:bodyPr vert="horz" wrap="square" lIns="0" tIns="0" rIns="0" bIns="0" rtlCol="0">
            <a:spAutoFit/>
          </a:bodyPr>
          <a:lstStyle/>
          <a:p>
            <a:pPr marL="12700" marR="179705">
              <a:lnSpc>
                <a:spcPct val="107200"/>
              </a:lnSpc>
            </a:pPr>
            <a:r>
              <a:rPr lang="fr-FR" sz="1200" dirty="0">
                <a:latin typeface="Giorgio Sans"/>
              </a:rPr>
              <a:t>	Les Objectifs du millénaire pour le développement (OMD) ont été adoptés en 2000 en tant qu’ambition mondiale visant à réduire l’extrême pauvreté d’ici à 2015. Ils se répartissaient en huit objectifs, chacun s’appuyant sur le développement: pauvreté, éducation, mortalité infantile, égalité des sexes, santé maternelle. maladie,</a:t>
            </a:r>
            <a:br>
              <a:rPr lang="fr-FR" sz="1200" dirty="0">
                <a:latin typeface="Giorgio Sans"/>
              </a:rPr>
            </a:br>
            <a:r>
              <a:rPr lang="fr-FR" sz="1200" dirty="0">
                <a:latin typeface="Giorgio Sans"/>
              </a:rPr>
              <a:t>protection de l'environnement et partenariats mondiaux.</a:t>
            </a:r>
          </a:p>
          <a:p>
            <a:pPr marL="12700" marR="179705">
              <a:lnSpc>
                <a:spcPct val="107200"/>
              </a:lnSpc>
            </a:pPr>
            <a:br>
              <a:rPr lang="fr-FR" sz="1200" dirty="0">
                <a:latin typeface="Giorgio Sans"/>
              </a:rPr>
            </a:br>
            <a:r>
              <a:rPr lang="fr-FR" sz="1200" dirty="0">
                <a:latin typeface="Giorgio Sans"/>
              </a:rPr>
              <a:t>	Les progrès étaient inégaux. Des millions de personnes n’ont pas été touchées par les OMD. Par exemple, bien que la pauvreté monétaire ait été considérablement réduite, environ 1 milliard de personnes vivent encore en dessous du seuil de pauvreté (moins de 1,25 dollar par jour) et beaucoup sont confrontées à des problèmes de discrimination et d’exclusion.</a:t>
            </a:r>
          </a:p>
          <a:p>
            <a:pPr marL="12700" marR="179705">
              <a:lnSpc>
                <a:spcPct val="107200"/>
              </a:lnSpc>
            </a:pPr>
            <a:br>
              <a:rPr lang="fr-FR" sz="1200" dirty="0">
                <a:latin typeface="Giorgio Sans"/>
              </a:rPr>
            </a:br>
            <a:r>
              <a:rPr lang="fr-FR" sz="1200" dirty="0">
                <a:latin typeface="Giorgio Sans"/>
              </a:rPr>
              <a:t>	L’une des raisons possibles de ces progrès inégaux est que le niveau de prise de conscience mondiale des OMD est resté faible avec peu de volonté populaire de surveiller et d’accélérer les progrès.</a:t>
            </a:r>
            <a:br>
              <a:rPr lang="fr-FR" sz="1200" dirty="0">
                <a:latin typeface="Giorgio Sans"/>
              </a:rPr>
            </a:br>
            <a:br>
              <a:rPr lang="fr-FR" sz="1200" dirty="0">
                <a:latin typeface="Giorgio Sans"/>
              </a:rPr>
            </a:br>
            <a:r>
              <a:rPr lang="fr-FR" sz="1200" dirty="0">
                <a:latin typeface="Giorgio Sans"/>
              </a:rPr>
              <a:t>	Vous ou vos élèves pouvez reconnaître les icônes et le logo des OMD:</a:t>
            </a:r>
            <a:endParaRPr sz="1200" dirty="0">
              <a:latin typeface="Giorgio Sans"/>
              <a:cs typeface="ApexNew-Book"/>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2584" y="5567375"/>
            <a:ext cx="2427476" cy="1213738"/>
          </a:xfrm>
          <a:prstGeom prst="rect">
            <a:avLst/>
          </a:prstGeom>
        </p:spPr>
      </p:pic>
      <p:sp>
        <p:nvSpPr>
          <p:cNvPr id="11" name="object 230"/>
          <p:cNvSpPr/>
          <p:nvPr/>
        </p:nvSpPr>
        <p:spPr>
          <a:xfrm>
            <a:off x="5435993" y="1724025"/>
            <a:ext cx="180340" cy="180340"/>
          </a:xfrm>
          <a:custGeom>
            <a:avLst/>
            <a:gdLst/>
            <a:ahLst/>
            <a:cxnLst/>
            <a:rect l="l" t="t" r="r" b="b"/>
            <a:pathLst>
              <a:path w="180340" h="180339">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pic>
        <p:nvPicPr>
          <p:cNvPr id="12" name="Picture 2" descr="H:\LPGLDM.png"/>
          <p:cNvPicPr>
            <a:picLocks noChangeAspect="1" noChangeArrowheads="1"/>
          </p:cNvPicPr>
          <p:nvPr/>
        </p:nvPicPr>
        <p:blipFill>
          <a:blip r:embed="rId3" cstate="print"/>
          <a:srcRect/>
          <a:stretch>
            <a:fillRect/>
          </a:stretch>
        </p:blipFill>
        <p:spPr bwMode="auto">
          <a:xfrm>
            <a:off x="8204220" y="280963"/>
            <a:ext cx="1928826" cy="863654"/>
          </a:xfrm>
          <a:prstGeom prst="rect">
            <a:avLst/>
          </a:prstGeom>
          <a:noFill/>
        </p:spPr>
      </p:pic>
    </p:spTree>
    <p:extLst>
      <p:ext uri="{BB962C8B-B14F-4D97-AF65-F5344CB8AC3E}">
        <p14:creationId xmlns:p14="http://schemas.microsoft.com/office/powerpoint/2010/main" val="79438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2300" y="276225"/>
            <a:ext cx="8019800" cy="1231106"/>
          </a:xfrm>
          <a:prstGeom prst="rect">
            <a:avLst/>
          </a:prstGeom>
        </p:spPr>
        <p:txBody>
          <a:bodyPr vert="horz" wrap="square" lIns="0" tIns="0" rIns="0" bIns="0" rtlCol="0">
            <a:spAutoFit/>
          </a:bodyPr>
          <a:lstStyle/>
          <a:p>
            <a:pPr marL="12700"/>
            <a:r>
              <a:rPr lang="en-US" sz="4000" spc="60" dirty="0"/>
              <a:t>PAS DE DEMI-MESURE, </a:t>
            </a:r>
            <a:br>
              <a:rPr lang="en-US" sz="4000" spc="60" dirty="0"/>
            </a:br>
            <a:r>
              <a:rPr lang="en-US" sz="4000" spc="60" dirty="0"/>
              <a:t>N’EST-CE PAS?</a:t>
            </a:r>
            <a:endParaRPr sz="4000" spc="60" dirty="0"/>
          </a:p>
        </p:txBody>
      </p:sp>
      <p:sp>
        <p:nvSpPr>
          <p:cNvPr id="3" name="object 3"/>
          <p:cNvSpPr/>
          <p:nvPr/>
        </p:nvSpPr>
        <p:spPr>
          <a:xfrm>
            <a:off x="540000" y="1653354"/>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7" name="object 7"/>
          <p:cNvSpPr/>
          <p:nvPr/>
        </p:nvSpPr>
        <p:spPr>
          <a:xfrm>
            <a:off x="5436001" y="4842004"/>
            <a:ext cx="180340" cy="180340"/>
          </a:xfrm>
          <a:custGeom>
            <a:avLst/>
            <a:gdLst/>
            <a:ahLst/>
            <a:cxnLst/>
            <a:rect l="l" t="t" r="r" b="b"/>
            <a:pathLst>
              <a:path w="180339" h="180339">
                <a:moveTo>
                  <a:pt x="179997" y="0"/>
                </a:moveTo>
                <a:lnTo>
                  <a:pt x="0" y="0"/>
                </a:lnTo>
                <a:lnTo>
                  <a:pt x="0" y="179997"/>
                </a:lnTo>
                <a:lnTo>
                  <a:pt x="179997" y="0"/>
                </a:lnTo>
                <a:close/>
              </a:path>
            </a:pathLst>
          </a:custGeom>
          <a:solidFill>
            <a:srgbClr val="F4F4F4"/>
          </a:solidFill>
        </p:spPr>
        <p:txBody>
          <a:bodyPr wrap="square" lIns="0" tIns="0" rIns="0" bIns="0" rtlCol="0"/>
          <a:lstStyle/>
          <a:p>
            <a:endParaRPr/>
          </a:p>
        </p:txBody>
      </p:sp>
      <p:sp>
        <p:nvSpPr>
          <p:cNvPr id="16" name="object 6"/>
          <p:cNvSpPr/>
          <p:nvPr/>
        </p:nvSpPr>
        <p:spPr>
          <a:xfrm>
            <a:off x="622300" y="1800225"/>
            <a:ext cx="9355309" cy="5486400"/>
          </a:xfrm>
          <a:custGeom>
            <a:avLst/>
            <a:gdLst/>
            <a:ahLst/>
            <a:cxnLst/>
            <a:rect l="l" t="t" r="r" b="b"/>
            <a:pathLst>
              <a:path w="4716145" h="5039995">
                <a:moveTo>
                  <a:pt x="0" y="5039995"/>
                </a:moveTo>
                <a:lnTo>
                  <a:pt x="4716005" y="5039995"/>
                </a:lnTo>
                <a:lnTo>
                  <a:pt x="4716005" y="0"/>
                </a:lnTo>
                <a:lnTo>
                  <a:pt x="0" y="0"/>
                </a:lnTo>
                <a:lnTo>
                  <a:pt x="0" y="5039995"/>
                </a:lnTo>
                <a:close/>
              </a:path>
            </a:pathLst>
          </a:custGeom>
          <a:solidFill>
            <a:srgbClr val="F4F4F4"/>
          </a:solidFill>
        </p:spPr>
        <p:txBody>
          <a:bodyPr wrap="square" lIns="0" tIns="0" rIns="0" bIns="0" rtlCol="0"/>
          <a:lstStyle/>
          <a:p>
            <a:endParaRPr/>
          </a:p>
        </p:txBody>
      </p:sp>
      <p:sp>
        <p:nvSpPr>
          <p:cNvPr id="17" name="object 7"/>
          <p:cNvSpPr txBox="1">
            <a:spLocks noGrp="1"/>
          </p:cNvSpPr>
          <p:nvPr>
            <p:ph sz="half" idx="3"/>
          </p:nvPr>
        </p:nvSpPr>
        <p:spPr>
          <a:xfrm>
            <a:off x="546100" y="1876425"/>
            <a:ext cx="9372600" cy="1334340"/>
          </a:xfrm>
          <a:prstGeom prst="rect">
            <a:avLst/>
          </a:prstGeom>
        </p:spPr>
        <p:txBody>
          <a:bodyPr vert="horz" wrap="square" lIns="0" tIns="120015" rIns="0" bIns="0" rtlCol="0">
            <a:spAutoFit/>
          </a:bodyPr>
          <a:lstStyle/>
          <a:p>
            <a:pPr marL="179705" algn="just">
              <a:lnSpc>
                <a:spcPct val="100000"/>
              </a:lnSpc>
              <a:spcBef>
                <a:spcPts val="945"/>
              </a:spcBef>
            </a:pPr>
            <a:r>
              <a:rPr lang="fr-FR" b="0" u="none" spc="40" dirty="0">
                <a:solidFill>
                  <a:srgbClr val="DD2679"/>
                </a:solidFill>
              </a:rPr>
              <a:t>LE FILM PAS DE DEMI-MESURE</a:t>
            </a:r>
            <a:endParaRPr b="0" u="none" spc="40" dirty="0">
              <a:solidFill>
                <a:srgbClr val="DD2679"/>
              </a:solidFill>
              <a:hlinkClick r:id="rId2"/>
            </a:endParaRPr>
          </a:p>
          <a:p>
            <a:pPr marL="179705" marR="417195">
              <a:lnSpc>
                <a:spcPct val="116700"/>
              </a:lnSpc>
              <a:spcBef>
                <a:spcPts val="204"/>
              </a:spcBef>
            </a:pPr>
            <a:r>
              <a:rPr lang="fr-FR" sz="1200" b="0" u="none" dirty="0">
                <a:solidFill>
                  <a:schemeClr val="tx1"/>
                </a:solidFill>
                <a:latin typeface="ApexNew-Book"/>
              </a:rPr>
              <a:t>	</a:t>
            </a:r>
            <a:r>
              <a:rPr lang="fr-FR" sz="1200" b="0" u="none" dirty="0">
                <a:solidFill>
                  <a:schemeClr val="tx1"/>
                </a:solidFill>
              </a:rPr>
              <a:t>Ce film a été créé pour donner vie à la transition des OMD et des ODD. Il a été présenté à l’ASSEMBLÉE GÉNÉRALE DES NATIONS UNIES et au FESTIVAL MONDIAL DES CITOYENS et sur les télévisions du monde entier. Au moment de la rédaction de ce guide, il a été consulté 100 000 fois sur les réseaux sociaux et est régulièrement utilisé lors d'événements sur les ODD à travers le monde. Il a été produit par Richard Curtis, en collaboration avec Global Citizen et Project </a:t>
            </a:r>
            <a:r>
              <a:rPr lang="fr-FR" sz="1200" b="0" u="none" dirty="0" err="1">
                <a:solidFill>
                  <a:schemeClr val="tx1"/>
                </a:solidFill>
              </a:rPr>
              <a:t>Everyone</a:t>
            </a:r>
            <a:endParaRPr sz="1000" dirty="0">
              <a:solidFill>
                <a:schemeClr val="tx1"/>
              </a:solidFill>
              <a:cs typeface="ApexNew-Book"/>
            </a:endParaRPr>
          </a:p>
        </p:txBody>
      </p:sp>
      <p:pic>
        <p:nvPicPr>
          <p:cNvPr id="22" name="Picture 2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1100" y="3248025"/>
            <a:ext cx="6055137" cy="3871317"/>
          </a:xfrm>
          <a:prstGeom prst="rect">
            <a:avLst/>
          </a:prstGeom>
        </p:spPr>
      </p:pic>
      <p:sp>
        <p:nvSpPr>
          <p:cNvPr id="12" name="Triangle 11"/>
          <p:cNvSpPr/>
          <p:nvPr/>
        </p:nvSpPr>
        <p:spPr>
          <a:xfrm rot="5400000">
            <a:off x="5133340" y="4832985"/>
            <a:ext cx="883920" cy="762000"/>
          </a:xfrm>
          <a:prstGeom prst="triangl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230"/>
          <p:cNvSpPr/>
          <p:nvPr/>
        </p:nvSpPr>
        <p:spPr>
          <a:xfrm>
            <a:off x="594360" y="1619885"/>
            <a:ext cx="180340" cy="180340"/>
          </a:xfrm>
          <a:custGeom>
            <a:avLst/>
            <a:gdLst/>
            <a:ahLst/>
            <a:cxnLst/>
            <a:rect l="l" t="t" r="r" b="b"/>
            <a:pathLst>
              <a:path w="180340" h="180339">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pic>
        <p:nvPicPr>
          <p:cNvPr id="14" name="Picture 2" descr="H:\LPGLDM.png"/>
          <p:cNvPicPr>
            <a:picLocks noChangeAspect="1" noChangeArrowheads="1"/>
          </p:cNvPicPr>
          <p:nvPr/>
        </p:nvPicPr>
        <p:blipFill>
          <a:blip r:embed="rId5" cstate="print"/>
          <a:srcRect/>
          <a:stretch>
            <a:fillRect/>
          </a:stretch>
        </p:blipFill>
        <p:spPr bwMode="auto">
          <a:xfrm>
            <a:off x="8204220" y="280963"/>
            <a:ext cx="1928826" cy="86365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3700" y="281940"/>
            <a:ext cx="8458200" cy="984885"/>
          </a:xfrm>
          <a:prstGeom prst="rect">
            <a:avLst/>
          </a:prstGeom>
        </p:spPr>
        <p:txBody>
          <a:bodyPr vert="horz" wrap="square" lIns="0" tIns="0" rIns="0" bIns="0" rtlCol="0">
            <a:spAutoFit/>
          </a:bodyPr>
          <a:lstStyle/>
          <a:p>
            <a:pPr marL="12700"/>
            <a:r>
              <a:rPr lang="fr-FR" sz="3200" dirty="0"/>
              <a:t>QU'EST-CE QUE LES OBJECTIFS DE DÉVELOPPEMENT DURABLE?</a:t>
            </a:r>
            <a:endParaRPr sz="3200" spc="60" dirty="0">
              <a:solidFill>
                <a:srgbClr val="DADADA"/>
              </a:solidFill>
            </a:endParaRPr>
          </a:p>
        </p:txBody>
      </p:sp>
      <p:sp>
        <p:nvSpPr>
          <p:cNvPr id="3" name="object 3"/>
          <p:cNvSpPr/>
          <p:nvPr/>
        </p:nvSpPr>
        <p:spPr>
          <a:xfrm>
            <a:off x="540000" y="12668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7" name="object 7"/>
          <p:cNvSpPr/>
          <p:nvPr/>
        </p:nvSpPr>
        <p:spPr>
          <a:xfrm>
            <a:off x="5194300" y="1419225"/>
            <a:ext cx="4863707" cy="5220335"/>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endParaRPr/>
          </a:p>
        </p:txBody>
      </p:sp>
      <p:sp>
        <p:nvSpPr>
          <p:cNvPr id="8" name="object 8"/>
          <p:cNvSpPr txBox="1">
            <a:spLocks noGrp="1"/>
          </p:cNvSpPr>
          <p:nvPr>
            <p:ph sz="half" idx="3"/>
          </p:nvPr>
        </p:nvSpPr>
        <p:spPr>
          <a:xfrm>
            <a:off x="5118100" y="1343025"/>
            <a:ext cx="5257800" cy="5223225"/>
          </a:xfrm>
          <a:prstGeom prst="rect">
            <a:avLst/>
          </a:prstGeom>
        </p:spPr>
        <p:txBody>
          <a:bodyPr vert="horz" wrap="square" lIns="0" tIns="173355" rIns="0" bIns="0" rtlCol="0">
            <a:spAutoFit/>
          </a:bodyPr>
          <a:lstStyle/>
          <a:p>
            <a:pPr marL="179705" marR="2931795">
              <a:lnSpc>
                <a:spcPts val="2100"/>
              </a:lnSpc>
              <a:spcBef>
                <a:spcPts val="1365"/>
              </a:spcBef>
            </a:pPr>
            <a:r>
              <a:rPr lang="fr-FR" b="0" u="none" dirty="0">
                <a:solidFill>
                  <a:srgbClr val="DD0979"/>
                </a:solidFill>
              </a:rPr>
              <a:t>UNE NOUVELLE APPROCHE POUR FIXER LES OBJECTIFS</a:t>
            </a:r>
          </a:p>
          <a:p>
            <a:pPr marL="179705" marR="2571750">
              <a:lnSpc>
                <a:spcPct val="116700"/>
              </a:lnSpc>
              <a:spcBef>
                <a:spcPts val="204"/>
              </a:spcBef>
            </a:pPr>
            <a:endParaRPr lang="fr-FR" sz="100" b="0" u="none" spc="20" dirty="0">
              <a:solidFill>
                <a:srgbClr val="DD0979"/>
              </a:solidFill>
            </a:endParaRPr>
          </a:p>
          <a:p>
            <a:pPr marL="179705" marR="2571750">
              <a:lnSpc>
                <a:spcPct val="116700"/>
              </a:lnSpc>
              <a:spcBef>
                <a:spcPts val="204"/>
              </a:spcBef>
            </a:pPr>
            <a:endParaRPr lang="fr-FR" sz="100" b="0" u="none" spc="20" dirty="0">
              <a:solidFill>
                <a:srgbClr val="DD0979"/>
              </a:solidFill>
            </a:endParaRPr>
          </a:p>
          <a:p>
            <a:pPr marL="179705" marR="2571750">
              <a:lnSpc>
                <a:spcPct val="116700"/>
              </a:lnSpc>
              <a:spcBef>
                <a:spcPts val="204"/>
              </a:spcBef>
            </a:pPr>
            <a:r>
              <a:rPr lang="fr-FR" sz="1000" b="0" u="none" dirty="0">
                <a:solidFill>
                  <a:schemeClr val="tx1"/>
                </a:solidFill>
              </a:rPr>
              <a:t>Les ODD se distinguent de trois manières par rapport aux OMD. Elles sont:</a:t>
            </a:r>
          </a:p>
          <a:p>
            <a:pPr marL="179705" marR="2571750">
              <a:lnSpc>
                <a:spcPct val="116700"/>
              </a:lnSpc>
              <a:spcBef>
                <a:spcPts val="204"/>
              </a:spcBef>
              <a:buFont typeface="Wingdings" pitchFamily="2" charset="2"/>
              <a:buChar char="§"/>
            </a:pPr>
            <a:r>
              <a:rPr lang="fr-FR" sz="1000" b="0" u="none" dirty="0">
                <a:solidFill>
                  <a:schemeClr val="tx1"/>
                </a:solidFill>
              </a:rPr>
              <a:t> </a:t>
            </a:r>
            <a:r>
              <a:rPr lang="fr-FR" sz="1000" u="none" dirty="0">
                <a:solidFill>
                  <a:srgbClr val="C00000"/>
                </a:solidFill>
              </a:rPr>
              <a:t>Universelles</a:t>
            </a:r>
            <a:r>
              <a:rPr lang="fr-FR" sz="1000" b="0" u="none" dirty="0">
                <a:solidFill>
                  <a:schemeClr val="tx1"/>
                </a:solidFill>
              </a:rPr>
              <a:t>:</a:t>
            </a:r>
            <a:r>
              <a:rPr lang="fr-FR" sz="1000" u="none" dirty="0">
                <a:solidFill>
                  <a:srgbClr val="C00000"/>
                </a:solidFill>
              </a:rPr>
              <a:t> </a:t>
            </a:r>
            <a:r>
              <a:rPr lang="fr-FR" sz="1000" b="0" u="none" dirty="0">
                <a:solidFill>
                  <a:schemeClr val="tx1"/>
                </a:solidFill>
              </a:rPr>
              <a:t>éradiquer l'extrême pauvreté et la construction d'un avenir durable sont des défis auxquels tous les pays sont confrontés. Contrairement aux OMD, qui ne s’appliquaient qu’aux pays en développement, les ODD sont universels.</a:t>
            </a:r>
          </a:p>
          <a:p>
            <a:pPr marL="179705" marR="2571750">
              <a:lnSpc>
                <a:spcPct val="116700"/>
              </a:lnSpc>
              <a:spcBef>
                <a:spcPts val="204"/>
              </a:spcBef>
              <a:buFont typeface="Wingdings" pitchFamily="2" charset="2"/>
              <a:buChar char="§"/>
            </a:pPr>
            <a:r>
              <a:rPr lang="fr-FR" sz="1000" b="0" u="none" dirty="0">
                <a:solidFill>
                  <a:schemeClr val="tx1"/>
                </a:solidFill>
              </a:rPr>
              <a:t> </a:t>
            </a:r>
            <a:r>
              <a:rPr lang="fr-FR" sz="1000" u="none" dirty="0">
                <a:solidFill>
                  <a:srgbClr val="C00000"/>
                </a:solidFill>
              </a:rPr>
              <a:t>Intégrées</a:t>
            </a:r>
            <a:r>
              <a:rPr lang="fr-FR" sz="1000" b="0" u="none" dirty="0">
                <a:solidFill>
                  <a:schemeClr val="tx1"/>
                </a:solidFill>
              </a:rPr>
              <a:t>: les ODD couvrent tous</a:t>
            </a:r>
            <a:br>
              <a:rPr lang="fr-FR" sz="1000" b="0" u="none" dirty="0">
                <a:solidFill>
                  <a:schemeClr val="tx1"/>
                </a:solidFill>
              </a:rPr>
            </a:br>
            <a:r>
              <a:rPr lang="fr-FR" sz="1000" b="0" u="none" dirty="0">
                <a:solidFill>
                  <a:schemeClr val="tx1"/>
                </a:solidFill>
              </a:rPr>
              <a:t>trois dimensions du développement durable développement (économique, social et environnemental) avec une considération sous-jacente pour les personnes, la planète, paix, prospérité et partenariat.</a:t>
            </a:r>
          </a:p>
          <a:p>
            <a:pPr marL="179705" marR="2571750">
              <a:lnSpc>
                <a:spcPct val="116700"/>
              </a:lnSpc>
              <a:spcBef>
                <a:spcPts val="204"/>
              </a:spcBef>
              <a:buFont typeface="Wingdings" pitchFamily="2" charset="2"/>
              <a:buChar char="§"/>
            </a:pPr>
            <a:r>
              <a:rPr lang="fr-FR" sz="1000" b="0" u="none" dirty="0">
                <a:solidFill>
                  <a:schemeClr val="tx1"/>
                </a:solidFill>
              </a:rPr>
              <a:t> </a:t>
            </a:r>
            <a:r>
              <a:rPr lang="fr-FR" sz="1000" u="none" dirty="0">
                <a:solidFill>
                  <a:srgbClr val="C00000"/>
                </a:solidFill>
              </a:rPr>
              <a:t>Inclusives</a:t>
            </a:r>
            <a:r>
              <a:rPr lang="fr-FR" sz="1000" b="0" u="none" dirty="0">
                <a:solidFill>
                  <a:schemeClr val="tx1"/>
                </a:solidFill>
              </a:rPr>
              <a:t>: les ODD s'engagent à ne laisser personne de côté, ce qui signifie qu'aucun objectif ne sera atteint à moins d'être atteint pour tout le monde. Cela signifie mettre le</a:t>
            </a:r>
            <a:br>
              <a:rPr lang="fr-FR" sz="1000" b="0" u="none" dirty="0">
                <a:solidFill>
                  <a:schemeClr val="tx1"/>
                </a:solidFill>
              </a:rPr>
            </a:br>
            <a:r>
              <a:rPr lang="fr-FR" sz="1000" b="0" u="none" dirty="0">
                <a:solidFill>
                  <a:schemeClr val="tx1"/>
                </a:solidFill>
              </a:rPr>
              <a:t>besoins et intérêts du plus en retard en premier.</a:t>
            </a:r>
            <a:endParaRPr sz="1000" b="0" u="none" dirty="0">
              <a:solidFill>
                <a:schemeClr val="tx1"/>
              </a:solidFill>
              <a:latin typeface="ApexNew-Book"/>
              <a:cs typeface="ApexNew-Book"/>
            </a:endParaRPr>
          </a:p>
        </p:txBody>
      </p:sp>
      <p:sp>
        <p:nvSpPr>
          <p:cNvPr id="9" name="object 9"/>
          <p:cNvSpPr/>
          <p:nvPr/>
        </p:nvSpPr>
        <p:spPr>
          <a:xfrm>
            <a:off x="5041900" y="6600825"/>
            <a:ext cx="180340" cy="180340"/>
          </a:xfrm>
          <a:custGeom>
            <a:avLst/>
            <a:gdLst/>
            <a:ahLst/>
            <a:cxnLst/>
            <a:rect l="l" t="t" r="r" b="b"/>
            <a:pathLst>
              <a:path w="180339" h="180340">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sp>
        <p:nvSpPr>
          <p:cNvPr id="10" name="object 10"/>
          <p:cNvSpPr/>
          <p:nvPr/>
        </p:nvSpPr>
        <p:spPr>
          <a:xfrm>
            <a:off x="7937500" y="1706143"/>
            <a:ext cx="2087994" cy="4894199"/>
          </a:xfrm>
          <a:prstGeom prst="rect">
            <a:avLst/>
          </a:prstGeom>
          <a:blipFill>
            <a:blip r:embed="rId2" cstate="print"/>
            <a:stretch>
              <a:fillRect/>
            </a:stretch>
          </a:blipFill>
        </p:spPr>
        <p:txBody>
          <a:bodyPr wrap="square" lIns="0" tIns="0" rIns="0" bIns="0" rtlCol="0"/>
          <a:lstStyle/>
          <a:p>
            <a:endParaRPr/>
          </a:p>
        </p:txBody>
      </p:sp>
      <p:sp>
        <p:nvSpPr>
          <p:cNvPr id="11" name="object 11"/>
          <p:cNvSpPr txBox="1"/>
          <p:nvPr/>
        </p:nvSpPr>
        <p:spPr>
          <a:xfrm>
            <a:off x="8225498" y="6026150"/>
            <a:ext cx="1800225" cy="574675"/>
          </a:xfrm>
          <a:prstGeom prst="rect">
            <a:avLst/>
          </a:prstGeom>
          <a:solidFill>
            <a:srgbClr val="FFFFFF"/>
          </a:solidFill>
        </p:spPr>
        <p:txBody>
          <a:bodyPr vert="horz" wrap="square" lIns="0" tIns="62865" rIns="0" bIns="0" rtlCol="0">
            <a:spAutoFit/>
          </a:bodyPr>
          <a:lstStyle/>
          <a:p>
            <a:pPr marL="95885" algn="ctr">
              <a:lnSpc>
                <a:spcPct val="100000"/>
              </a:lnSpc>
              <a:spcBef>
                <a:spcPts val="495"/>
              </a:spcBef>
            </a:pPr>
            <a:r>
              <a:rPr sz="900" dirty="0">
                <a:latin typeface="ApexNew-Book"/>
                <a:cs typeface="ApexNew-Book"/>
              </a:rPr>
              <a:t>© </a:t>
            </a:r>
            <a:r>
              <a:rPr sz="900" spc="5" dirty="0">
                <a:latin typeface="ApexNew-Book"/>
                <a:cs typeface="ApexNew-Book"/>
              </a:rPr>
              <a:t>Umera </a:t>
            </a:r>
            <a:r>
              <a:rPr sz="900" spc="-90" dirty="0">
                <a:latin typeface="ApexNew-Book"/>
                <a:cs typeface="ApexNew-Book"/>
              </a:rPr>
              <a:t>2014   </a:t>
            </a:r>
            <a:r>
              <a:rPr sz="900" dirty="0">
                <a:latin typeface="ApexNew-Book"/>
                <a:cs typeface="ApexNew-Book"/>
              </a:rPr>
              <a:t>|</a:t>
            </a:r>
            <a:r>
              <a:rPr sz="900" spc="65" dirty="0">
                <a:latin typeface="ApexNew-Book"/>
                <a:cs typeface="ApexNew-Book"/>
              </a:rPr>
              <a:t> </a:t>
            </a:r>
            <a:r>
              <a:rPr sz="900" spc="5" dirty="0">
                <a:latin typeface="ApexNew-Book"/>
                <a:cs typeface="ApexNew-Book"/>
              </a:rPr>
              <a:t>PhotoVoice</a:t>
            </a:r>
            <a:endParaRPr sz="900">
              <a:latin typeface="ApexNew-Book"/>
              <a:cs typeface="ApexNew-Book"/>
            </a:endParaRPr>
          </a:p>
          <a:p>
            <a:pPr marR="7620" algn="ctr">
              <a:lnSpc>
                <a:spcPct val="100000"/>
              </a:lnSpc>
              <a:spcBef>
                <a:spcPts val="114"/>
              </a:spcBef>
            </a:pPr>
            <a:r>
              <a:rPr sz="900" dirty="0">
                <a:latin typeface="ApexNew-Book"/>
                <a:cs typeface="ApexNew-Book"/>
              </a:rPr>
              <a:t>| </a:t>
            </a:r>
            <a:r>
              <a:rPr sz="900" spc="5" dirty="0">
                <a:latin typeface="ApexNew-Book"/>
                <a:cs typeface="ApexNew-Book"/>
              </a:rPr>
              <a:t>EMRDA </a:t>
            </a:r>
            <a:r>
              <a:rPr sz="900" dirty="0">
                <a:latin typeface="ApexNew-Book"/>
                <a:cs typeface="ApexNew-Book"/>
              </a:rPr>
              <a:t>| </a:t>
            </a:r>
            <a:r>
              <a:rPr sz="900" spc="10" dirty="0">
                <a:latin typeface="ApexNew-Book"/>
                <a:cs typeface="ApexNew-Book"/>
              </a:rPr>
              <a:t>ODI </a:t>
            </a:r>
            <a:r>
              <a:rPr sz="900" dirty="0">
                <a:latin typeface="ApexNew-Book"/>
                <a:cs typeface="ApexNew-Book"/>
              </a:rPr>
              <a:t>|</a:t>
            </a:r>
            <a:r>
              <a:rPr sz="900" spc="100" dirty="0">
                <a:latin typeface="ApexNew-Book"/>
                <a:cs typeface="ApexNew-Book"/>
              </a:rPr>
              <a:t> </a:t>
            </a:r>
            <a:r>
              <a:rPr sz="900" spc="10" dirty="0">
                <a:latin typeface="ApexNew-Book"/>
                <a:cs typeface="ApexNew-Book"/>
              </a:rPr>
              <a:t>‘Development</a:t>
            </a:r>
            <a:endParaRPr sz="900">
              <a:latin typeface="ApexNew-Book"/>
              <a:cs typeface="ApexNew-Book"/>
            </a:endParaRPr>
          </a:p>
          <a:p>
            <a:pPr marL="663575">
              <a:lnSpc>
                <a:spcPct val="100000"/>
              </a:lnSpc>
              <a:spcBef>
                <a:spcPts val="114"/>
              </a:spcBef>
            </a:pPr>
            <a:r>
              <a:rPr sz="900" spc="10" dirty="0">
                <a:latin typeface="ApexNew-Book"/>
                <a:cs typeface="ApexNew-Book"/>
              </a:rPr>
              <a:t>Progress’ </a:t>
            </a:r>
            <a:r>
              <a:rPr sz="900" dirty="0">
                <a:latin typeface="ApexNew-Book"/>
                <a:cs typeface="ApexNew-Book"/>
              </a:rPr>
              <a:t>|</a:t>
            </a:r>
            <a:r>
              <a:rPr sz="900" spc="-30" dirty="0">
                <a:latin typeface="ApexNew-Book"/>
                <a:cs typeface="ApexNew-Book"/>
              </a:rPr>
              <a:t> </a:t>
            </a:r>
            <a:r>
              <a:rPr sz="900" spc="15" dirty="0">
                <a:latin typeface="ApexNew-Book"/>
                <a:cs typeface="ApexNew-Book"/>
              </a:rPr>
              <a:t>Ethiopia</a:t>
            </a:r>
            <a:endParaRPr sz="900">
              <a:latin typeface="ApexNew-Book"/>
              <a:cs typeface="ApexNew-Book"/>
            </a:endParaRPr>
          </a:p>
        </p:txBody>
      </p:sp>
      <p:sp>
        <p:nvSpPr>
          <p:cNvPr id="12" name="object 12"/>
          <p:cNvSpPr/>
          <p:nvPr/>
        </p:nvSpPr>
        <p:spPr>
          <a:xfrm>
            <a:off x="10693400" y="2409825"/>
            <a:ext cx="2398217" cy="2230253"/>
          </a:xfrm>
          <a:prstGeom prst="rect">
            <a:avLst/>
          </a:prstGeom>
          <a:blipFill>
            <a:blip r:embed="rId3" cstate="print"/>
            <a:stretch>
              <a:fillRect/>
            </a:stretch>
          </a:blipFill>
        </p:spPr>
        <p:txBody>
          <a:bodyPr wrap="square" lIns="0" tIns="0" rIns="0" bIns="0" rtlCol="0"/>
          <a:lstStyle/>
          <a:p>
            <a:endParaRPr/>
          </a:p>
        </p:txBody>
      </p:sp>
      <p:sp>
        <p:nvSpPr>
          <p:cNvPr id="13" name="TextBox 12"/>
          <p:cNvSpPr txBox="1"/>
          <p:nvPr/>
        </p:nvSpPr>
        <p:spPr>
          <a:xfrm>
            <a:off x="557036" y="6677025"/>
            <a:ext cx="4490332" cy="553998"/>
          </a:xfrm>
          <a:prstGeom prst="rect">
            <a:avLst/>
          </a:prstGeom>
          <a:noFill/>
        </p:spPr>
        <p:txBody>
          <a:bodyPr wrap="none" rtlCol="0">
            <a:spAutoFit/>
          </a:bodyPr>
          <a:lstStyle/>
          <a:p>
            <a:r>
              <a:rPr lang="fr-FR" sz="1000" dirty="0">
                <a:latin typeface="ApexNew-Book"/>
              </a:rPr>
              <a:t>Voici la résolution des Nations Unies adoptée le 25 septembre 2015.</a:t>
            </a:r>
          </a:p>
          <a:p>
            <a:r>
              <a:rPr lang="en-US" sz="1000" spc="20" dirty="0">
                <a:latin typeface="ApexNew-Book"/>
                <a:cs typeface="ApexNew-Book"/>
                <a:hlinkClick r:id="rId4"/>
              </a:rPr>
              <a:t>http://www.un.org/ga/search/view_doc.asp?symbol=A/RES/70/1&amp;Lang=E</a:t>
            </a:r>
            <a:endParaRPr lang="en-US" sz="1000" dirty="0">
              <a:latin typeface="ApexNew-Book"/>
              <a:cs typeface="ApexNew-Book"/>
            </a:endParaRPr>
          </a:p>
          <a:p>
            <a:endParaRPr lang="en-US" sz="1000" dirty="0"/>
          </a:p>
        </p:txBody>
      </p:sp>
      <p:sp>
        <p:nvSpPr>
          <p:cNvPr id="16" name="object 5"/>
          <p:cNvSpPr txBox="1"/>
          <p:nvPr/>
        </p:nvSpPr>
        <p:spPr>
          <a:xfrm>
            <a:off x="317500" y="1343025"/>
            <a:ext cx="4591685" cy="5275740"/>
          </a:xfrm>
          <a:prstGeom prst="rect">
            <a:avLst/>
          </a:prstGeom>
        </p:spPr>
        <p:txBody>
          <a:bodyPr vert="horz" wrap="square" lIns="0" tIns="0" rIns="0" bIns="0" rtlCol="0">
            <a:spAutoFit/>
          </a:bodyPr>
          <a:lstStyle/>
          <a:p>
            <a:pPr marL="12700" marR="5080" algn="ctr">
              <a:lnSpc>
                <a:spcPct val="107200"/>
              </a:lnSpc>
            </a:pPr>
            <a:r>
              <a:rPr lang="fr-FR" sz="2000" dirty="0">
                <a:solidFill>
                  <a:srgbClr val="C00000"/>
                </a:solidFill>
                <a:latin typeface="Giorgio Sans"/>
              </a:rPr>
              <a:t>EN 2015, UN NOUVEAU PLAN DE                    DÉVELOPPEMENT A ÉTÉ CRÉÉ</a:t>
            </a:r>
          </a:p>
          <a:p>
            <a:pPr marL="12700" marR="5080"/>
            <a:endParaRPr lang="fr-FR" sz="400" dirty="0">
              <a:solidFill>
                <a:srgbClr val="C00000"/>
              </a:solidFill>
              <a:latin typeface="Giorgio Sans"/>
            </a:endParaRPr>
          </a:p>
          <a:p>
            <a:pPr marL="359410" marR="5080">
              <a:lnSpc>
                <a:spcPct val="116700"/>
              </a:lnSpc>
            </a:pPr>
            <a:r>
              <a:rPr lang="fr-FR" sz="1100" dirty="0">
                <a:solidFill>
                  <a:srgbClr val="000000"/>
                </a:solidFill>
                <a:latin typeface="ApexNew-Book"/>
                <a:cs typeface="ApexNew-Book"/>
              </a:rPr>
              <a:t>	</a:t>
            </a:r>
            <a:r>
              <a:rPr lang="fr-FR" sz="1100" dirty="0">
                <a:solidFill>
                  <a:srgbClr val="000000"/>
                </a:solidFill>
                <a:latin typeface="Giorgio Sans"/>
                <a:cs typeface="ApexNew-Book"/>
              </a:rPr>
              <a:t>Cela s'est appuyé sur les réalisations des objectifs précédents et a tiré des leçons de leurs lacunes. Le processus de définition et d’adoption de ces nouveaux objectifs a commencé lors du sommet Rio + 20 en juin 2012 et a mis l’accent sur la nécessité d’assurer un développement durable. Dans le cadre du processus de consultation, plus d’un demi-million de personnes âgées de 14 à 24 ans ont classé leurs priorités dans le monde.</a:t>
            </a:r>
            <a:br>
              <a:rPr lang="fr-FR" sz="1100" dirty="0">
                <a:solidFill>
                  <a:srgbClr val="000000"/>
                </a:solidFill>
                <a:latin typeface="Giorgio Sans"/>
                <a:cs typeface="ApexNew-Book"/>
              </a:rPr>
            </a:br>
            <a:r>
              <a:rPr lang="fr-FR" sz="1100" dirty="0">
                <a:solidFill>
                  <a:srgbClr val="000000"/>
                </a:solidFill>
                <a:latin typeface="Giorgio Sans"/>
                <a:cs typeface="ApexNew-Book"/>
              </a:rPr>
              <a:t>	À l'instar des objectifs du Millénaire pour le développement, la réduction de la pauvreté reste un objectif primordial des objectifs de développement durable.</a:t>
            </a:r>
            <a:br>
              <a:rPr lang="fr-FR" sz="1100" dirty="0">
                <a:solidFill>
                  <a:srgbClr val="000000"/>
                </a:solidFill>
                <a:latin typeface="Giorgio Sans"/>
                <a:cs typeface="ApexNew-Book"/>
              </a:rPr>
            </a:br>
            <a:r>
              <a:rPr lang="fr-FR" sz="1100" dirty="0">
                <a:solidFill>
                  <a:srgbClr val="000000"/>
                </a:solidFill>
                <a:latin typeface="Giorgio Sans"/>
                <a:cs typeface="ApexNew-Book"/>
              </a:rPr>
              <a:t>	Mais il est maintenant reconnu que la pauvreté ne peut être atteinte que si le développement social, économique et</a:t>
            </a:r>
            <a:br>
              <a:rPr lang="fr-FR" sz="1100" dirty="0">
                <a:solidFill>
                  <a:srgbClr val="000000"/>
                </a:solidFill>
                <a:latin typeface="Giorgio Sans"/>
                <a:cs typeface="ApexNew-Book"/>
              </a:rPr>
            </a:br>
            <a:r>
              <a:rPr lang="fr-FR" sz="1100" dirty="0">
                <a:solidFill>
                  <a:srgbClr val="000000"/>
                </a:solidFill>
                <a:latin typeface="Giorgio Sans"/>
                <a:cs typeface="ApexNew-Book"/>
              </a:rPr>
              <a:t>les dimensions environnementales du développement durable sont abordées en même temps. En septembre 2015, les 193 membres des Nations Unies ont adopté les objectifs de développement durable. Cet "Agenda pour 2030" comprend 17 objectifs visant à stimuler le développement au cours des 15 prochaines années en mettant fin à l'extrême pauvreté, en luttant contre le changement climatique et en luttant contre les inégalités. Cet accord historique ouvre la voie à un avenir meilleur et plus durable.</a:t>
            </a:r>
            <a:br>
              <a:rPr lang="fr-FR" sz="1100" dirty="0">
                <a:solidFill>
                  <a:srgbClr val="000000"/>
                </a:solidFill>
                <a:latin typeface="Giorgio Sans"/>
                <a:cs typeface="ApexNew-Book"/>
              </a:rPr>
            </a:br>
            <a:r>
              <a:rPr lang="fr-FR" sz="1100" dirty="0">
                <a:solidFill>
                  <a:srgbClr val="000000"/>
                </a:solidFill>
                <a:latin typeface="Giorgio Sans"/>
                <a:cs typeface="ApexNew-Book"/>
              </a:rPr>
              <a:t>	Le défi consiste maintenant à veiller à ce que les objectifs soient mis en œuvre de manière à ce que personne ne soit laissée pour compte.</a:t>
            </a:r>
            <a:endParaRPr sz="1100" dirty="0">
              <a:solidFill>
                <a:srgbClr val="000000"/>
              </a:solidFill>
              <a:latin typeface="Giorgio Sans"/>
              <a:cs typeface="ApexNew-Book"/>
            </a:endParaRPr>
          </a:p>
        </p:txBody>
      </p:sp>
      <p:pic>
        <p:nvPicPr>
          <p:cNvPr id="14" name="Picture 2" descr="H:\LPGLDM.png"/>
          <p:cNvPicPr>
            <a:picLocks noChangeAspect="1" noChangeArrowheads="1"/>
          </p:cNvPicPr>
          <p:nvPr/>
        </p:nvPicPr>
        <p:blipFill>
          <a:blip r:embed="rId5" cstate="print"/>
          <a:srcRect/>
          <a:stretch>
            <a:fillRect/>
          </a:stretch>
        </p:blipFill>
        <p:spPr bwMode="auto">
          <a:xfrm>
            <a:off x="8204220" y="280963"/>
            <a:ext cx="1928826" cy="86365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242357"/>
            <a:ext cx="8248400" cy="984885"/>
          </a:xfrm>
          <a:prstGeom prst="rect">
            <a:avLst/>
          </a:prstGeom>
        </p:spPr>
        <p:txBody>
          <a:bodyPr vert="horz" wrap="square" lIns="0" tIns="0" rIns="0" bIns="0" rtlCol="0">
            <a:spAutoFit/>
          </a:bodyPr>
          <a:lstStyle/>
          <a:p>
            <a:pPr marL="12700"/>
            <a:r>
              <a:rPr lang="fr-FR" sz="3200" dirty="0"/>
              <a:t>POURQUOI LE DÉVELOPPEMENT DURABLE?</a:t>
            </a:r>
            <a:endParaRPr sz="3200" spc="50" dirty="0">
              <a:solidFill>
                <a:schemeClr val="bg1">
                  <a:lumMod val="85000"/>
                </a:schemeClr>
              </a:solidFill>
            </a:endParaRPr>
          </a:p>
        </p:txBody>
      </p:sp>
      <p:sp>
        <p:nvSpPr>
          <p:cNvPr id="3" name="object 3"/>
          <p:cNvSpPr/>
          <p:nvPr/>
        </p:nvSpPr>
        <p:spPr>
          <a:xfrm>
            <a:off x="540000" y="12668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5" name="object 5"/>
          <p:cNvSpPr txBox="1"/>
          <p:nvPr/>
        </p:nvSpPr>
        <p:spPr>
          <a:xfrm>
            <a:off x="526415" y="1571625"/>
            <a:ext cx="4744085" cy="5698804"/>
          </a:xfrm>
          <a:prstGeom prst="rect">
            <a:avLst/>
          </a:prstGeom>
        </p:spPr>
        <p:txBody>
          <a:bodyPr vert="horz" wrap="square" lIns="0" tIns="0" rIns="0" bIns="0" rtlCol="0">
            <a:spAutoFit/>
          </a:bodyPr>
          <a:lstStyle/>
          <a:p>
            <a:pPr marL="12700" marR="307340">
              <a:lnSpc>
                <a:spcPct val="107200"/>
              </a:lnSpc>
            </a:pPr>
            <a:r>
              <a:rPr lang="fr-FR" sz="1200" b="1" dirty="0">
                <a:latin typeface="Giorgio Sans"/>
              </a:rPr>
              <a:t>Notre monde est plus innovant, connecté et en croissance rapide que jamais. Nous ne pouvons résoudre les problèmes mondiaux tels que la pauvreté, les inégalités et le changement climatique qu'en travaillant ensemble - les ODD fournissent le cadre pour cela.</a:t>
            </a:r>
          </a:p>
          <a:p>
            <a:pPr marL="12700" marR="307340">
              <a:lnSpc>
                <a:spcPct val="107200"/>
              </a:lnSpc>
            </a:pPr>
            <a:endParaRPr lang="fr-FR" sz="1400" b="1" dirty="0">
              <a:solidFill>
                <a:srgbClr val="DD0979"/>
              </a:solidFill>
              <a:latin typeface="Giorgio Sans"/>
              <a:cs typeface="Giorgio Sans"/>
            </a:endParaRPr>
          </a:p>
          <a:p>
            <a:pPr marL="12700" marR="307340">
              <a:lnSpc>
                <a:spcPct val="107200"/>
              </a:lnSpc>
            </a:pPr>
            <a:r>
              <a:rPr lang="fr-FR" sz="2000" b="1" dirty="0">
                <a:solidFill>
                  <a:srgbClr val="DD0979"/>
                </a:solidFill>
                <a:latin typeface="Giorgio Sans"/>
                <a:cs typeface="Giorgio Sans"/>
              </a:rPr>
              <a:t>UN PLAN D’ACTION UNIFIE ET UNIFIANT</a:t>
            </a:r>
            <a:endParaRPr lang="en-US" sz="2000" b="1" spc="35" dirty="0">
              <a:solidFill>
                <a:srgbClr val="DD0979"/>
              </a:solidFill>
              <a:latin typeface="Giorgio Sans"/>
              <a:cs typeface="Giorgio Sans"/>
            </a:endParaRPr>
          </a:p>
          <a:p>
            <a:pPr marL="12700">
              <a:lnSpc>
                <a:spcPct val="100000"/>
              </a:lnSpc>
              <a:spcBef>
                <a:spcPts val="995"/>
              </a:spcBef>
            </a:pPr>
            <a:r>
              <a:rPr lang="fr-FR" sz="1200" dirty="0">
                <a:latin typeface="Giorgio Sans"/>
              </a:rPr>
              <a:t>Les ODD concentrent les efforts de développement mondiaux sur des objectifs communs. Il est essentiel pour le travail de développement doit être orienté dans la même direction afin de se concentrer sur ce qui compte vraiment et de veiller à ce que personne ne soit laissé pour compte. Les objectifs peuvent être atteints avec suffisamment de volonté politique, d’investissement et d’action à tous les niveaux.</a:t>
            </a:r>
            <a:endParaRPr lang="fr-FR" sz="1100" dirty="0">
              <a:latin typeface="Giorgio Sans"/>
            </a:endParaRPr>
          </a:p>
          <a:p>
            <a:pPr marL="12700">
              <a:lnSpc>
                <a:spcPct val="100000"/>
              </a:lnSpc>
              <a:spcBef>
                <a:spcPts val="995"/>
              </a:spcBef>
            </a:pPr>
            <a:endParaRPr lang="fr-FR" sz="100" b="1" dirty="0">
              <a:solidFill>
                <a:srgbClr val="DD0979"/>
              </a:solidFill>
              <a:latin typeface="Giorgio Sans"/>
              <a:cs typeface="Giorgio Sans"/>
            </a:endParaRPr>
          </a:p>
          <a:p>
            <a:pPr marL="12700">
              <a:lnSpc>
                <a:spcPct val="100000"/>
              </a:lnSpc>
              <a:spcBef>
                <a:spcPts val="995"/>
              </a:spcBef>
            </a:pPr>
            <a:r>
              <a:rPr lang="fr-FR" sz="2000" b="1" dirty="0">
                <a:solidFill>
                  <a:srgbClr val="DD0979"/>
                </a:solidFill>
                <a:latin typeface="Giorgio Sans"/>
                <a:cs typeface="Giorgio Sans"/>
              </a:rPr>
              <a:t>TENIR LES GOUVERNEMENTS RESPONSABLES</a:t>
            </a:r>
          </a:p>
          <a:p>
            <a:pPr marL="12700">
              <a:lnSpc>
                <a:spcPct val="100000"/>
              </a:lnSpc>
              <a:spcBef>
                <a:spcPts val="995"/>
              </a:spcBef>
            </a:pPr>
            <a:r>
              <a:rPr lang="fr-FR" sz="1200" dirty="0">
                <a:latin typeface="Giorgio Sans"/>
              </a:rPr>
              <a:t>Les ODD sont un moyen de demander des comptes aux gouvernements, avec chaque État membre de l'ONU</a:t>
            </a:r>
            <a:br>
              <a:rPr lang="fr-FR" sz="1200" dirty="0">
                <a:latin typeface="Giorgio Sans"/>
              </a:rPr>
            </a:br>
            <a:r>
              <a:rPr lang="fr-FR" sz="1200" dirty="0">
                <a:latin typeface="Giorgio Sans"/>
              </a:rPr>
              <a:t>(193) acceptant le cadre. Les citoyens, y compris les éducateurs, les jeunes et même les enfants, joueront un rôle important dans le suivi de la mise en œuvre de l’Objectif et inciteront les gouvernements à assurer que les groupes les plus marginalisés sont pris en compte. </a:t>
            </a:r>
            <a:br>
              <a:rPr lang="en-US" sz="1000" spc="20" dirty="0">
                <a:latin typeface="ApexNew-Book"/>
                <a:cs typeface="ApexNew-Book"/>
              </a:rPr>
            </a:br>
            <a:br>
              <a:rPr lang="en-US" sz="1000" spc="20" dirty="0">
                <a:latin typeface="ApexNew-Book"/>
                <a:cs typeface="ApexNew-Book"/>
              </a:rPr>
            </a:br>
            <a:r>
              <a:rPr lang="fr-FR" sz="1000" dirty="0"/>
              <a:t> </a:t>
            </a:r>
            <a:r>
              <a:rPr lang="fr-FR" sz="1000" b="1" dirty="0">
                <a:solidFill>
                  <a:srgbClr val="C00000"/>
                </a:solidFill>
                <a:latin typeface="Giorgio Sans"/>
              </a:rPr>
              <a:t>Votre participation à l’enseignement des objectifs aux élèves et à l’encouragement de leur soutien est un élément essentiel de cet effort.</a:t>
            </a:r>
            <a:endParaRPr sz="1000" b="1" dirty="0">
              <a:solidFill>
                <a:srgbClr val="C00000"/>
              </a:solidFill>
              <a:latin typeface="Giorgio Sans"/>
              <a:cs typeface="ApexNew-Book"/>
            </a:endParaRPr>
          </a:p>
        </p:txBody>
      </p:sp>
      <p:sp>
        <p:nvSpPr>
          <p:cNvPr id="6" name="object 6"/>
          <p:cNvSpPr txBox="1"/>
          <p:nvPr/>
        </p:nvSpPr>
        <p:spPr>
          <a:xfrm>
            <a:off x="5567045" y="2146799"/>
            <a:ext cx="4732655" cy="3754874"/>
          </a:xfrm>
          <a:prstGeom prst="rect">
            <a:avLst/>
          </a:prstGeom>
        </p:spPr>
        <p:txBody>
          <a:bodyPr vert="horz" wrap="square" lIns="0" tIns="0" rIns="0" bIns="0" rtlCol="0">
            <a:spAutoFit/>
          </a:bodyPr>
          <a:lstStyle/>
          <a:p>
            <a:pPr marL="12700"/>
            <a:r>
              <a:rPr lang="fr-FR" sz="2000" b="1" dirty="0">
                <a:solidFill>
                  <a:srgbClr val="DD0979"/>
                </a:solidFill>
                <a:latin typeface="Giorgio Sans"/>
                <a:cs typeface="Giorgio Sans"/>
              </a:rPr>
              <a:t>RASSEMBLER LE MONDE</a:t>
            </a:r>
          </a:p>
          <a:p>
            <a:pPr marL="12700"/>
            <a:br>
              <a:rPr lang="fr-FR" sz="1200" dirty="0">
                <a:latin typeface="Giorgio Sans"/>
              </a:rPr>
            </a:br>
            <a:r>
              <a:rPr lang="fr-FR" sz="1200" dirty="0">
                <a:latin typeface="Giorgio Sans"/>
              </a:rPr>
              <a:t>Les ODD sont construits sur l'idée de partenariat. La réalisation des objectifs sera impossible sans la coopération et la participation de tous. Ces objectifs ont été créés par les peuples pour les peuples à travers l'un des processus de participation les plus vastes de l'histoire.</a:t>
            </a:r>
            <a:br>
              <a:rPr lang="fr-FR" sz="1200" dirty="0">
                <a:latin typeface="Giorgio Sans"/>
              </a:rPr>
            </a:br>
            <a:r>
              <a:rPr lang="fr-FR" sz="1200" dirty="0">
                <a:latin typeface="Giorgio Sans"/>
              </a:rPr>
              <a:t>La société civile (des personnes comme vous simplement impliquées) a joué un rôle important dans la phase de conception des objectifs (plus de 500 000 personnes ont participé à des débats et à des consultations).</a:t>
            </a:r>
          </a:p>
          <a:p>
            <a:pPr marL="12700"/>
            <a:br>
              <a:rPr lang="fr-FR" sz="1200" dirty="0">
                <a:latin typeface="Giorgio Sans"/>
              </a:rPr>
            </a:br>
            <a:r>
              <a:rPr lang="fr-FR" sz="2000" b="1" dirty="0">
                <a:solidFill>
                  <a:srgbClr val="DD0979"/>
                </a:solidFill>
                <a:latin typeface="Giorgio Sans"/>
                <a:cs typeface="Giorgio Sans"/>
              </a:rPr>
              <a:t>UNIVERSALITÉ</a:t>
            </a:r>
          </a:p>
          <a:p>
            <a:pPr marL="12700"/>
            <a:br>
              <a:rPr lang="fr-FR" sz="1200" dirty="0">
                <a:latin typeface="Giorgio Sans"/>
              </a:rPr>
            </a:br>
            <a:r>
              <a:rPr lang="fr-FR" sz="1200" dirty="0">
                <a:latin typeface="Giorgio Sans"/>
              </a:rPr>
              <a:t>Les ODD concernent chacun d'entre nous. Le Programme 2030 montre que, malgré toutes nos différences culturelles, économiques et politiques, certains idéaux et certains droits sont universellement partagés. Les ODD sont une opportunité de changer le monde pour le mieux, mais ils dépendent des actions. Ils dépendent d’actions conjointes, soutenues et rapides.</a:t>
            </a:r>
            <a:endParaRPr sz="1200" dirty="0">
              <a:latin typeface="Giorgio Sans"/>
              <a:cs typeface="ApexNew-Book"/>
            </a:endParaRPr>
          </a:p>
        </p:txBody>
      </p:sp>
      <p:pic>
        <p:nvPicPr>
          <p:cNvPr id="9" name="Picture 2" descr="H:\LPGLDM.png"/>
          <p:cNvPicPr>
            <a:picLocks noChangeAspect="1" noChangeArrowheads="1"/>
          </p:cNvPicPr>
          <p:nvPr/>
        </p:nvPicPr>
        <p:blipFill>
          <a:blip r:embed="rId2" cstate="print"/>
          <a:srcRect/>
          <a:stretch>
            <a:fillRect/>
          </a:stretch>
        </p:blipFill>
        <p:spPr bwMode="auto">
          <a:xfrm>
            <a:off x="8204220" y="280963"/>
            <a:ext cx="1928826" cy="86365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p:nvPr/>
        </p:nvSpPr>
        <p:spPr>
          <a:xfrm>
            <a:off x="5435993" y="1419225"/>
            <a:ext cx="4716145" cy="5867400"/>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endParaRPr/>
          </a:p>
        </p:txBody>
      </p:sp>
      <p:sp>
        <p:nvSpPr>
          <p:cNvPr id="7" name="object 7"/>
          <p:cNvSpPr txBox="1"/>
          <p:nvPr/>
        </p:nvSpPr>
        <p:spPr>
          <a:xfrm>
            <a:off x="5435993" y="1266825"/>
            <a:ext cx="4716145" cy="3929922"/>
          </a:xfrm>
          <a:prstGeom prst="rect">
            <a:avLst/>
          </a:prstGeom>
        </p:spPr>
        <p:txBody>
          <a:bodyPr vert="horz" wrap="square" lIns="0" tIns="120015" rIns="0" bIns="0" rtlCol="0">
            <a:spAutoFit/>
          </a:bodyPr>
          <a:lstStyle/>
          <a:p>
            <a:pPr marL="179705">
              <a:lnSpc>
                <a:spcPct val="100000"/>
              </a:lnSpc>
              <a:spcBef>
                <a:spcPts val="945"/>
              </a:spcBef>
            </a:pPr>
            <a:r>
              <a:rPr lang="fr-FR" sz="2100" b="1" spc="30" dirty="0">
                <a:solidFill>
                  <a:srgbClr val="DD0979"/>
                </a:solidFill>
                <a:latin typeface="Giorgio Sans"/>
                <a:cs typeface="Giorgio Sans"/>
              </a:rPr>
              <a:t>L'HISTOIRE DE WILLIAM, USA</a:t>
            </a:r>
          </a:p>
          <a:p>
            <a:pPr marL="179705">
              <a:lnSpc>
                <a:spcPct val="100000"/>
              </a:lnSpc>
              <a:spcBef>
                <a:spcPts val="945"/>
              </a:spcBef>
            </a:pPr>
            <a:r>
              <a:rPr lang="fr-FR" sz="1200" dirty="0">
                <a:latin typeface="Giorgio Sans"/>
              </a:rPr>
              <a:t>William a 27 ans, il est originaire des États-Unis. Il a été sans abri toute sa vie, passant d'un refuge à un autre. «Moi aussi, je suis l’un des 60 000 sans-abri à New York. »Comme il vient juste d’avoir un enfant, William craint que son petit garçon ait la même éducation, une situation dans laquelle il ne peut pas recevoir une éducation adéquate, accéder à une formation professionnelle ou obtenir un emploi.</a:t>
            </a:r>
          </a:p>
          <a:p>
            <a:pPr marL="179705">
              <a:lnSpc>
                <a:spcPct val="100000"/>
              </a:lnSpc>
              <a:spcBef>
                <a:spcPts val="945"/>
              </a:spcBef>
            </a:pPr>
            <a:r>
              <a:rPr lang="fr-FR" sz="1200" dirty="0">
                <a:latin typeface="Giorgio Sans"/>
              </a:rPr>
              <a:t>À l’horizon 2030, l’objectif 1..2 vise à «réduire au moins de moitié la proportion d’hommes, de femmes et d’enfants de tous âges vivant dans la pauvreté» et à mettre en œuvre des systèmes et mesures de protection pour tous.</a:t>
            </a:r>
          </a:p>
          <a:p>
            <a:pPr marL="179705">
              <a:lnSpc>
                <a:spcPct val="100000"/>
              </a:lnSpc>
              <a:spcBef>
                <a:spcPts val="945"/>
              </a:spcBef>
            </a:pPr>
            <a:r>
              <a:rPr lang="fr-FR" sz="1200" dirty="0">
                <a:latin typeface="Giorgio Sans"/>
              </a:rPr>
              <a:t>La cible 1.4 s’engage également à ce que «tous les hommes et toutes les femmes, notamment les pauvres et les vulnérables, ont des droits égaux en matière de ressources économiques</a:t>
            </a:r>
            <a:br>
              <a:rPr lang="fr-FR" sz="1200" dirty="0">
                <a:latin typeface="Giorgio Sans"/>
              </a:rPr>
            </a:br>
            <a:r>
              <a:rPr lang="fr-FR" sz="1200" dirty="0">
                <a:latin typeface="Giorgio Sans"/>
              </a:rPr>
              <a:t>et services de base », de sorte que des personnes comme William puissent trouver un emploi quel que soit leur statut économique et social.</a:t>
            </a:r>
            <a:endParaRPr sz="1200" dirty="0">
              <a:latin typeface="Giorgio Sans"/>
              <a:cs typeface="ApexNew-Book"/>
            </a:endParaRPr>
          </a:p>
        </p:txBody>
      </p:sp>
      <p:sp>
        <p:nvSpPr>
          <p:cNvPr id="8" name="object 8"/>
          <p:cNvSpPr/>
          <p:nvPr/>
        </p:nvSpPr>
        <p:spPr>
          <a:xfrm>
            <a:off x="540004" y="1419225"/>
            <a:ext cx="4716145" cy="5791200"/>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endParaRPr/>
          </a:p>
        </p:txBody>
      </p:sp>
      <p:sp>
        <p:nvSpPr>
          <p:cNvPr id="9" name="object 9"/>
          <p:cNvSpPr txBox="1"/>
          <p:nvPr/>
        </p:nvSpPr>
        <p:spPr>
          <a:xfrm>
            <a:off x="546100" y="1419225"/>
            <a:ext cx="4724400" cy="3647152"/>
          </a:xfrm>
          <a:prstGeom prst="rect">
            <a:avLst/>
          </a:prstGeom>
        </p:spPr>
        <p:txBody>
          <a:bodyPr vert="horz" wrap="square" lIns="0" tIns="0" rIns="0" bIns="0" rtlCol="0">
            <a:spAutoFit/>
          </a:bodyPr>
          <a:lstStyle/>
          <a:p>
            <a:pPr marL="179705">
              <a:spcBef>
                <a:spcPts val="945"/>
              </a:spcBef>
            </a:pPr>
            <a:r>
              <a:rPr lang="fr-FR" sz="2100" b="1" spc="30" dirty="0">
                <a:solidFill>
                  <a:srgbClr val="DD0979"/>
                </a:solidFill>
                <a:latin typeface="Giorgio Sans"/>
                <a:cs typeface="Giorgio Sans"/>
              </a:rPr>
              <a:t>HISTOIRE D'AKIMALI, BURUNDI</a:t>
            </a:r>
          </a:p>
          <a:p>
            <a:pPr marL="12700">
              <a:lnSpc>
                <a:spcPct val="100000"/>
              </a:lnSpc>
            </a:pPr>
            <a:br>
              <a:rPr lang="fr-FR" sz="1200" dirty="0">
                <a:latin typeface="Giorgio Sans"/>
              </a:rPr>
            </a:br>
            <a:r>
              <a:rPr lang="fr-FR" sz="1200" dirty="0">
                <a:latin typeface="Giorgio Sans"/>
              </a:rPr>
              <a:t>Dans la perspective des élections contestées de 2015 au Burundi, </a:t>
            </a:r>
            <a:r>
              <a:rPr lang="fr-FR" sz="1200" dirty="0" err="1">
                <a:latin typeface="Giorgio Sans"/>
              </a:rPr>
              <a:t>Akimali</a:t>
            </a:r>
            <a:r>
              <a:rPr lang="fr-FR" sz="1200" dirty="0">
                <a:latin typeface="Giorgio Sans"/>
              </a:rPr>
              <a:t>, 30 ans, a été attaqué à plusieurs reprises par les forces de sécurité pour avoir exprimé des opinions politiques contrairement au parti au pouvoir. Après avoir reçu un certain nombre de menaces inquiétantes et assisté à la torture de ses collègues, </a:t>
            </a:r>
            <a:r>
              <a:rPr lang="fr-FR" sz="1200" dirty="0" err="1">
                <a:latin typeface="Giorgio Sans"/>
              </a:rPr>
              <a:t>Akimali</a:t>
            </a:r>
            <a:r>
              <a:rPr lang="fr-FR" sz="1200" dirty="0">
                <a:latin typeface="Giorgio Sans"/>
              </a:rPr>
              <a:t> a fui le pays et cherche actuellement l'asile aux États-Unis.</a:t>
            </a:r>
          </a:p>
          <a:p>
            <a:pPr marL="12700">
              <a:lnSpc>
                <a:spcPct val="100000"/>
              </a:lnSpc>
            </a:pPr>
            <a:br>
              <a:rPr lang="fr-FR" sz="1200" dirty="0">
                <a:latin typeface="Giorgio Sans"/>
              </a:rPr>
            </a:br>
            <a:r>
              <a:rPr lang="fr-FR" sz="1200" dirty="0" err="1">
                <a:latin typeface="Giorgio Sans"/>
              </a:rPr>
              <a:t>Akimali</a:t>
            </a:r>
            <a:r>
              <a:rPr lang="fr-FR" sz="1200" dirty="0">
                <a:latin typeface="Giorgio Sans"/>
              </a:rPr>
              <a:t> doit faire face à un certain nombre de défis immédiats et à long terme. Alors qu'il attend l'issue de sa demande d'asile, il est actuellement sans logement fiable, sans revenu ni épargne et ne connaît pas le statut de sa famille au Burundi. Il fait face à plusieurs défis immédiats et à long terme.</a:t>
            </a:r>
          </a:p>
          <a:p>
            <a:pPr marL="12700">
              <a:lnSpc>
                <a:spcPct val="100000"/>
              </a:lnSpc>
            </a:pPr>
            <a:br>
              <a:rPr lang="fr-FR" sz="1200" dirty="0">
                <a:latin typeface="Giorgio Sans"/>
              </a:rPr>
            </a:br>
            <a:r>
              <a:rPr lang="fr-FR" sz="1200" dirty="0">
                <a:latin typeface="Giorgio Sans"/>
              </a:rPr>
              <a:t>Si les objectifs de développement durable sont atteints, la cible 16..1, qui appelle à une réduction de la violence partout, aiderait à garantir aux personnes comme </a:t>
            </a:r>
            <a:r>
              <a:rPr lang="fr-FR" sz="1200" dirty="0" err="1">
                <a:latin typeface="Giorgio Sans"/>
              </a:rPr>
              <a:t>Akimali</a:t>
            </a:r>
            <a:r>
              <a:rPr lang="fr-FR" sz="1200" dirty="0">
                <a:latin typeface="Giorgio Sans"/>
              </a:rPr>
              <a:t> la liberté fondamentale pour exprimer leur opinion politique et encourager la démocratie.</a:t>
            </a:r>
            <a:endParaRPr sz="1200" dirty="0">
              <a:latin typeface="Giorgio Sans"/>
              <a:cs typeface="ApexNew-Book"/>
            </a:endParaRPr>
          </a:p>
        </p:txBody>
      </p:sp>
      <p:sp>
        <p:nvSpPr>
          <p:cNvPr id="10" name="object 10"/>
          <p:cNvSpPr/>
          <p:nvPr/>
        </p:nvSpPr>
        <p:spPr>
          <a:xfrm>
            <a:off x="622300" y="5149419"/>
            <a:ext cx="4355998" cy="2061006"/>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727700" y="5225619"/>
            <a:ext cx="4355996" cy="2061006"/>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256000" y="1419225"/>
            <a:ext cx="180340" cy="180340"/>
          </a:xfrm>
          <a:custGeom>
            <a:avLst/>
            <a:gdLst/>
            <a:ahLst/>
            <a:cxnLst/>
            <a:rect l="l" t="t" r="r" b="b"/>
            <a:pathLst>
              <a:path w="180339" h="180339">
                <a:moveTo>
                  <a:pt x="0" y="0"/>
                </a:moveTo>
                <a:lnTo>
                  <a:pt x="0" y="179997"/>
                </a:lnTo>
                <a:lnTo>
                  <a:pt x="179997" y="179997"/>
                </a:lnTo>
                <a:lnTo>
                  <a:pt x="0" y="0"/>
                </a:lnTo>
                <a:close/>
              </a:path>
            </a:pathLst>
          </a:custGeom>
          <a:solidFill>
            <a:srgbClr val="F4F4F4"/>
          </a:solidFill>
        </p:spPr>
        <p:txBody>
          <a:bodyPr wrap="square" lIns="0" tIns="0" rIns="0" bIns="0" rtlCol="0"/>
          <a:lstStyle/>
          <a:p>
            <a:endParaRPr/>
          </a:p>
        </p:txBody>
      </p:sp>
      <p:sp>
        <p:nvSpPr>
          <p:cNvPr id="15" name="object 15"/>
          <p:cNvSpPr/>
          <p:nvPr/>
        </p:nvSpPr>
        <p:spPr>
          <a:xfrm>
            <a:off x="5256002" y="6600825"/>
            <a:ext cx="180340" cy="180340"/>
          </a:xfrm>
          <a:custGeom>
            <a:avLst/>
            <a:gdLst/>
            <a:ahLst/>
            <a:cxnLst/>
            <a:rect l="l" t="t" r="r" b="b"/>
            <a:pathLst>
              <a:path w="180339" h="180340">
                <a:moveTo>
                  <a:pt x="179997" y="0"/>
                </a:moveTo>
                <a:lnTo>
                  <a:pt x="0" y="0"/>
                </a:lnTo>
                <a:lnTo>
                  <a:pt x="179997" y="179997"/>
                </a:lnTo>
                <a:lnTo>
                  <a:pt x="179997" y="0"/>
                </a:lnTo>
                <a:close/>
              </a:path>
            </a:pathLst>
          </a:custGeom>
          <a:solidFill>
            <a:srgbClr val="F4F4F4"/>
          </a:solidFill>
        </p:spPr>
        <p:txBody>
          <a:bodyPr wrap="square" lIns="0" tIns="0" rIns="0" bIns="0" rtlCol="0"/>
          <a:lstStyle/>
          <a:p>
            <a:endParaRPr/>
          </a:p>
        </p:txBody>
      </p:sp>
      <p:sp>
        <p:nvSpPr>
          <p:cNvPr id="18" name="object 2"/>
          <p:cNvSpPr txBox="1">
            <a:spLocks noGrp="1"/>
          </p:cNvSpPr>
          <p:nvPr>
            <p:ph type="title"/>
          </p:nvPr>
        </p:nvSpPr>
        <p:spPr>
          <a:xfrm>
            <a:off x="527300" y="242357"/>
            <a:ext cx="8248400" cy="984885"/>
          </a:xfrm>
          <a:prstGeom prst="rect">
            <a:avLst/>
          </a:prstGeom>
        </p:spPr>
        <p:txBody>
          <a:bodyPr vert="horz" wrap="square" lIns="0" tIns="0" rIns="0" bIns="0" rtlCol="0">
            <a:spAutoFit/>
          </a:bodyPr>
          <a:lstStyle/>
          <a:p>
            <a:pPr marL="12700"/>
            <a:r>
              <a:rPr lang="fr-FR" sz="3200" dirty="0"/>
              <a:t>POURQUOI LE DÉVELOPPEMENT DURABLE?</a:t>
            </a:r>
            <a:endParaRPr sz="3200" spc="50" dirty="0">
              <a:solidFill>
                <a:schemeClr val="bg1">
                  <a:lumMod val="85000"/>
                </a:schemeClr>
              </a:solidFill>
            </a:endParaRPr>
          </a:p>
        </p:txBody>
      </p:sp>
      <p:sp>
        <p:nvSpPr>
          <p:cNvPr id="19" name="object 3"/>
          <p:cNvSpPr/>
          <p:nvPr/>
        </p:nvSpPr>
        <p:spPr>
          <a:xfrm>
            <a:off x="540000" y="12668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pic>
        <p:nvPicPr>
          <p:cNvPr id="16" name="Picture 2" descr="H:\LPGLDM.png"/>
          <p:cNvPicPr>
            <a:picLocks noChangeAspect="1" noChangeArrowheads="1"/>
          </p:cNvPicPr>
          <p:nvPr/>
        </p:nvPicPr>
        <p:blipFill>
          <a:blip r:embed="rId4" cstate="print"/>
          <a:srcRect/>
          <a:stretch>
            <a:fillRect/>
          </a:stretch>
        </p:blipFill>
        <p:spPr bwMode="auto">
          <a:xfrm>
            <a:off x="8204220" y="280963"/>
            <a:ext cx="1928826" cy="86365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163988"/>
            <a:ext cx="8400800" cy="984885"/>
          </a:xfrm>
          <a:prstGeom prst="rect">
            <a:avLst/>
          </a:prstGeom>
        </p:spPr>
        <p:txBody>
          <a:bodyPr vert="horz" wrap="square" lIns="0" tIns="0" rIns="0" bIns="0" rtlCol="0">
            <a:spAutoFit/>
          </a:bodyPr>
          <a:lstStyle/>
          <a:p>
            <a:pPr marL="12700"/>
            <a:r>
              <a:rPr lang="fr-FR" sz="3200" dirty="0"/>
              <a:t>FOCUS SUR L’OBJECTIF 4: ÉDUCATION DE QUALITÉ. QUE POUVEZ-VOUS FAIRE?</a:t>
            </a:r>
            <a:endParaRPr sz="3200" spc="50" dirty="0">
              <a:solidFill>
                <a:srgbClr val="DADADA"/>
              </a:solidFill>
            </a:endParaRPr>
          </a:p>
        </p:txBody>
      </p:sp>
      <p:sp>
        <p:nvSpPr>
          <p:cNvPr id="3" name="object 3"/>
          <p:cNvSpPr/>
          <p:nvPr/>
        </p:nvSpPr>
        <p:spPr>
          <a:xfrm>
            <a:off x="540000" y="11906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p:nvPr/>
        </p:nvSpPr>
        <p:spPr>
          <a:xfrm>
            <a:off x="5346700" y="1265463"/>
            <a:ext cx="5016250" cy="6021162"/>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r>
              <a:rPr lang="fr-FR" sz="1600" b="1" dirty="0">
                <a:solidFill>
                  <a:srgbClr val="DD0979"/>
                </a:solidFill>
                <a:latin typeface="Giorgio Sans"/>
                <a:cs typeface="Giorgio Sans"/>
              </a:rPr>
              <a:t>POURQUOI L'OBJECTIF 4 EST-IL SI IMPORTANT POUR TOUS LES OBJECTIFS MONDIAUX?</a:t>
            </a:r>
            <a:endParaRPr lang="fr-FR" sz="1200" dirty="0">
              <a:latin typeface="Giorgio Sans"/>
            </a:endParaRPr>
          </a:p>
          <a:p>
            <a:endParaRPr lang="fr-FR" sz="800" dirty="0">
              <a:latin typeface="Giorgio Sans"/>
            </a:endParaRPr>
          </a:p>
          <a:p>
            <a:r>
              <a:rPr lang="fr-FR" sz="1200" dirty="0">
                <a:latin typeface="Giorgio Sans"/>
              </a:rPr>
              <a:t>Si nous parvenions à une éducation de qualité pour tous, nous pourrions contribuer à briser le cycle de la pauvreté (objectif 1) et à atteindre l'égalité des sexes (objectif 5). Ces trois objectifs aideront les personnes à trouver un emploi décent, favoriseront des économies prospères (objectif 8) et leur permettront de mener une vie plus saine (objectif 3).</a:t>
            </a:r>
          </a:p>
          <a:p>
            <a:endParaRPr lang="fr-FR" sz="600" dirty="0">
              <a:latin typeface="Giorgio Sans"/>
            </a:endParaRPr>
          </a:p>
          <a:p>
            <a:r>
              <a:rPr lang="fr-FR" sz="1200" dirty="0">
                <a:latin typeface="Giorgio Sans"/>
              </a:rPr>
              <a:t>Grâce à l'éducation, nous pouvons promouvoir les valeurs d'empathie et d'inclusion essentielles à la réduction des inégalités (objectif 10) conduisant à des sociétés pacifiques (objectif 16).</a:t>
            </a:r>
            <a:endParaRPr lang="en-US" sz="1200" dirty="0">
              <a:latin typeface="Giorgio Sans"/>
              <a:ea typeface="Apex New Book" charset="0"/>
              <a:cs typeface="Apex New Book" charset="0"/>
            </a:endParaRPr>
          </a:p>
          <a:p>
            <a:endParaRPr lang="en-US" sz="800" dirty="0">
              <a:latin typeface="Apex New Book" charset="0"/>
              <a:ea typeface="Apex New Book" charset="0"/>
              <a:cs typeface="Apex New Book" charset="0"/>
            </a:endParaRPr>
          </a:p>
          <a:p>
            <a:r>
              <a:rPr lang="fr-FR" sz="1600" b="1" dirty="0">
                <a:solidFill>
                  <a:srgbClr val="DD0979"/>
                </a:solidFill>
                <a:latin typeface="Giorgio Sans"/>
                <a:cs typeface="Giorgio Sans"/>
              </a:rPr>
              <a:t>CIBLE 4.7</a:t>
            </a:r>
            <a:br>
              <a:rPr lang="fr-FR" sz="1600" b="1" dirty="0">
                <a:solidFill>
                  <a:srgbClr val="DD0979"/>
                </a:solidFill>
                <a:latin typeface="Giorgio Sans"/>
                <a:cs typeface="Giorgio Sans"/>
              </a:rPr>
            </a:br>
            <a:r>
              <a:rPr lang="fr-FR" sz="1600" b="1" dirty="0">
                <a:solidFill>
                  <a:srgbClr val="DD0979"/>
                </a:solidFill>
                <a:latin typeface="Giorgio Sans"/>
                <a:cs typeface="Giorgio Sans"/>
              </a:rPr>
              <a:t>VOUS CONTRIBUEZ DIRECTEMENT À L’OBJECTIF 4 PAR LA PLUS GRANDE LEÇON DU MONDE!</a:t>
            </a:r>
          </a:p>
          <a:p>
            <a:endParaRPr lang="en-US" sz="500" b="1" i="1" dirty="0">
              <a:latin typeface="Apex New Book" charset="0"/>
              <a:ea typeface="Apex New Book" charset="0"/>
              <a:cs typeface="Apex New Book" charset="0"/>
            </a:endParaRPr>
          </a:p>
          <a:p>
            <a:pPr marL="469900" lvl="2">
              <a:tabLst>
                <a:tab pos="4037013" algn="l"/>
              </a:tabLst>
            </a:pPr>
            <a:r>
              <a:rPr lang="fr-FR" sz="1200" dirty="0"/>
              <a:t>4.7 «</a:t>
            </a:r>
            <a:r>
              <a:rPr lang="fr-FR" sz="1200" i="1" dirty="0"/>
              <a:t>D'ici à 2030, veiller à ce que tous les apprenants acquièrent les connaissances et les compétences nécessaires pour promouvoir le développement durable, notamment par le biais de l'éducation au développement durable et à des modes de vie durables, aux droits de l'homme, à l'égalité des sexes, à la promotion d'une culture de la paix et de la non-violence , citoyenneté mondiale et valorisation de la diversité culturelle et de la contribution de la culture au développement durable.</a:t>
            </a:r>
            <a:r>
              <a:rPr lang="fr-FR" sz="1200" dirty="0"/>
              <a:t> »</a:t>
            </a:r>
          </a:p>
          <a:p>
            <a:pPr marL="469900" lvl="2">
              <a:tabLst>
                <a:tab pos="4037013" algn="l"/>
              </a:tabLst>
            </a:pPr>
            <a:endParaRPr lang="en-US" sz="800" dirty="0">
              <a:latin typeface="Apex New Book" charset="0"/>
              <a:ea typeface="Apex New Book" charset="0"/>
              <a:cs typeface="Apex New Book" charset="0"/>
            </a:endParaRPr>
          </a:p>
          <a:p>
            <a:r>
              <a:rPr lang="fr-FR" sz="1200" dirty="0">
                <a:latin typeface="Giorgio Sans"/>
              </a:rPr>
              <a:t>L’objectif comprend un objectif spécifique visant à refléter l’importance de l’apprentissage du développement durable, à créer une génération qui comprend ce qui est nécessaire pour atteindre les objectifs et qui possède les compétences nécessaires à leur réussite lorsqu’ils entrent sur le marché du travail et deviennent les décideurs du futur.</a:t>
            </a:r>
          </a:p>
          <a:p>
            <a:endParaRPr lang="fr-FR" sz="500" dirty="0">
              <a:latin typeface="Giorgio Sans"/>
            </a:endParaRPr>
          </a:p>
          <a:p>
            <a:r>
              <a:rPr lang="fr-FR" sz="1200" dirty="0">
                <a:latin typeface="Giorgio Sans"/>
              </a:rPr>
              <a:t>Participer à la plus grande leçon du monde peut être célébré comme la première action de votre classe en vue de la réalisation des objectifs mondiaux!</a:t>
            </a:r>
            <a:endParaRPr lang="en-US" sz="1200" dirty="0">
              <a:latin typeface="Giorgio Sans"/>
              <a:ea typeface="Apex New Book" charset="0"/>
              <a:cs typeface="Apex New Book" charset="0"/>
            </a:endParaRPr>
          </a:p>
          <a:p>
            <a:endParaRPr lang="en-US" sz="1400" dirty="0">
              <a:latin typeface="Apex New Book" charset="0"/>
              <a:ea typeface="Apex New Book" charset="0"/>
              <a:cs typeface="Apex New Book" charset="0"/>
            </a:endParaRPr>
          </a:p>
          <a:p>
            <a:endParaRPr lang="en-US" sz="1400" dirty="0">
              <a:latin typeface="Apex New Book" charset="0"/>
              <a:ea typeface="Apex New Book" charset="0"/>
              <a:cs typeface="Apex New Book" charset="0"/>
            </a:endParaRPr>
          </a:p>
          <a:p>
            <a:endParaRPr lang="en-US" sz="1400" dirty="0">
              <a:latin typeface="Apex New Book" charset="0"/>
              <a:ea typeface="Apex New Book" charset="0"/>
              <a:cs typeface="Apex New Book" charset="0"/>
            </a:endParaRPr>
          </a:p>
          <a:p>
            <a:endParaRPr sz="1400" dirty="0">
              <a:latin typeface="Apex New Book" charset="0"/>
              <a:ea typeface="Apex New Book" charset="0"/>
              <a:cs typeface="Apex New Book" charset="0"/>
            </a:endParaRPr>
          </a:p>
        </p:txBody>
      </p:sp>
      <p:sp>
        <p:nvSpPr>
          <p:cNvPr id="8" name="object 8"/>
          <p:cNvSpPr/>
          <p:nvPr/>
        </p:nvSpPr>
        <p:spPr>
          <a:xfrm>
            <a:off x="469900" y="1238803"/>
            <a:ext cx="4716145" cy="5971622"/>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r>
              <a:rPr lang="fr-FR" sz="1600" b="1" dirty="0">
                <a:solidFill>
                  <a:srgbClr val="DD0979"/>
                </a:solidFill>
                <a:latin typeface="Giorgio Sans"/>
                <a:cs typeface="Giorgio Sans"/>
              </a:rPr>
              <a:t>LE PROGRÈS</a:t>
            </a:r>
            <a:endParaRPr lang="fr-FR" sz="1200" dirty="0">
              <a:latin typeface="Giorgio Sans"/>
            </a:endParaRPr>
          </a:p>
          <a:p>
            <a:endParaRPr lang="fr-FR" sz="800" dirty="0">
              <a:latin typeface="Giorgio Sans"/>
            </a:endParaRPr>
          </a:p>
          <a:p>
            <a:r>
              <a:rPr lang="fr-FR" sz="1200" dirty="0">
                <a:latin typeface="Giorgio Sans"/>
              </a:rPr>
              <a:t>L'objectif 2 du Millénaire pour le développement visait à réaliser l'enseignement primaire universel d'ici à 2015.</a:t>
            </a:r>
          </a:p>
          <a:p>
            <a:endParaRPr lang="fr-FR" sz="800" dirty="0">
              <a:latin typeface="Giorgio Sans"/>
            </a:endParaRPr>
          </a:p>
          <a:p>
            <a:r>
              <a:rPr lang="fr-FR" sz="1200" dirty="0">
                <a:latin typeface="Giorgio Sans"/>
              </a:rPr>
              <a:t>Depuis 2000, des progrès énormes ont été accomplis: les taux d'alphabétisation se sont améliorés, le nombre de filles scolarisées est plus élevé que jamais et dans les régions en développement, 91% des enfants en âge de fréquenter l'école primaire étaient inscrits.</a:t>
            </a:r>
          </a:p>
          <a:p>
            <a:endParaRPr lang="fr-FR" sz="800" dirty="0">
              <a:latin typeface="Giorgio Sans"/>
            </a:endParaRPr>
          </a:p>
          <a:p>
            <a:r>
              <a:rPr lang="fr-FR" sz="1200" dirty="0">
                <a:latin typeface="Giorgio Sans"/>
              </a:rPr>
              <a:t>Cependant, 59 millions d'enfants ne sont toujours pas scolarisés au niveau primaire et 65 autres millions âgés de 12 à 15 ans se voient refuser le droit à l'éducation. Cela équivaut à plus du double du nombre d’enfants actuellement scolarisés aux États-Unis.</a:t>
            </a:r>
            <a:endParaRPr lang="en-US" sz="1200" dirty="0">
              <a:latin typeface="Giorgio Sans"/>
              <a:ea typeface="Apex New Book" charset="0"/>
              <a:cs typeface="Apex New Book" charset="0"/>
            </a:endParaRPr>
          </a:p>
          <a:p>
            <a:endParaRPr lang="en-US" sz="1200" dirty="0">
              <a:latin typeface="Apex New Book" charset="0"/>
              <a:ea typeface="Apex New Book" charset="0"/>
              <a:cs typeface="Apex New Book" charset="0"/>
            </a:endParaRPr>
          </a:p>
          <a:p>
            <a:r>
              <a:rPr lang="fr-FR" sz="1600" b="1" dirty="0">
                <a:solidFill>
                  <a:srgbClr val="DD0979"/>
                </a:solidFill>
                <a:latin typeface="Giorgio Sans"/>
                <a:cs typeface="Giorgio Sans"/>
              </a:rPr>
              <a:t>OBJECTIF MONDIAL 4</a:t>
            </a:r>
            <a:br>
              <a:rPr lang="fr-FR" sz="1200" dirty="0">
                <a:latin typeface="Giorgio Sans"/>
              </a:rPr>
            </a:br>
            <a:r>
              <a:rPr lang="fr-FR" sz="1400" b="1" dirty="0">
                <a:solidFill>
                  <a:srgbClr val="DD0979"/>
                </a:solidFill>
                <a:latin typeface="Giorgio Sans"/>
                <a:cs typeface="Giorgio Sans"/>
              </a:rPr>
              <a:t>Assurer une éducation de qualité inclusive et équitable et promouvoir les possibilités d'apprentissage tout au long de la vie pour tous.</a:t>
            </a:r>
            <a:endParaRPr lang="fr-FR" sz="1400" dirty="0">
              <a:latin typeface="Giorgio Sans"/>
            </a:endParaRPr>
          </a:p>
          <a:p>
            <a:endParaRPr lang="fr-FR" sz="800" dirty="0">
              <a:latin typeface="Giorgio Sans"/>
            </a:endParaRPr>
          </a:p>
          <a:p>
            <a:r>
              <a:rPr lang="fr-FR" sz="1200" dirty="0">
                <a:latin typeface="Giorgio Sans"/>
              </a:rPr>
              <a:t>Nous savons qu'il ne suffit pas d'aller à l'école. Pour obtenir une éducation de qualité, les étudiants doivent bénéficier d'un environnement d'apprentissage sûr et positif dès leur plus jeune âge et être inspirés par un éducateur bien formé et passionné.</a:t>
            </a:r>
          </a:p>
          <a:p>
            <a:endParaRPr lang="fr-FR" sz="800" dirty="0">
              <a:latin typeface="Giorgio Sans"/>
            </a:endParaRPr>
          </a:p>
          <a:p>
            <a:r>
              <a:rPr lang="fr-FR" sz="1200" dirty="0">
                <a:latin typeface="Giorgio Sans"/>
              </a:rPr>
              <a:t>Le nouvel objectif met donc l'accent sur une éducation de qualité et aborde les conditions plus générales nécessaires pour atteindre cet objectif. Ses cibles incluent: l'accès universel à l'éducation préprimaire, l'élimination des disparités entre les sexes et l'élimination des obstacles à l'éducation rencontrés par les élèves, y compris les handicapés, les groupes autochtones et les enfants en conflit. Cela inclut également l'augmentation des fonds mondiaux pour la formation des enseignants et des bourses internationales.</a:t>
            </a:r>
            <a:endParaRPr lang="en-US" sz="1200" dirty="0">
              <a:latin typeface="Giorgio Sans"/>
              <a:ea typeface="Apex New Book" charset="0"/>
              <a:cs typeface="Apex New Book" charset="0"/>
            </a:endParaRPr>
          </a:p>
          <a:p>
            <a:endParaRPr lang="en-US" sz="1200" dirty="0">
              <a:latin typeface="Apex New Book" charset="0"/>
              <a:ea typeface="Apex New Book" charset="0"/>
              <a:cs typeface="Apex New Book" charset="0"/>
            </a:endParaRPr>
          </a:p>
          <a:p>
            <a:endParaRPr lang="en-US" sz="1200" dirty="0">
              <a:latin typeface="Apex New Book" charset="0"/>
              <a:ea typeface="Apex New Book" charset="0"/>
              <a:cs typeface="Apex New Book" charset="0"/>
            </a:endParaRPr>
          </a:p>
          <a:p>
            <a:endParaRPr lang="en-US" sz="1200" dirty="0">
              <a:latin typeface="Apex New Book" charset="0"/>
              <a:ea typeface="Apex New Book" charset="0"/>
              <a:cs typeface="Apex New Book" charset="0"/>
            </a:endParaRPr>
          </a:p>
          <a:p>
            <a:endParaRPr lang="en-US" sz="1200" dirty="0">
              <a:latin typeface="Apex New Book" charset="0"/>
              <a:ea typeface="Apex New Book" charset="0"/>
              <a:cs typeface="Apex New Book" charset="0"/>
            </a:endParaRPr>
          </a:p>
          <a:p>
            <a:endParaRPr sz="1200" dirty="0">
              <a:latin typeface="Apex New Book" charset="0"/>
              <a:ea typeface="Apex New Book" charset="0"/>
              <a:cs typeface="Apex New Book" charset="0"/>
            </a:endParaRPr>
          </a:p>
        </p:txBody>
      </p:sp>
      <p:pic>
        <p:nvPicPr>
          <p:cNvPr id="1026" name="Picture 2" descr="H:\ODD TOOLS\ODD 4.jpg"/>
          <p:cNvPicPr>
            <a:picLocks noChangeAspect="1" noChangeArrowheads="1"/>
          </p:cNvPicPr>
          <p:nvPr/>
        </p:nvPicPr>
        <p:blipFill>
          <a:blip r:embed="rId3" cstate="print"/>
          <a:srcRect/>
          <a:stretch>
            <a:fillRect/>
          </a:stretch>
        </p:blipFill>
        <p:spPr bwMode="auto">
          <a:xfrm>
            <a:off x="8928100" y="276225"/>
            <a:ext cx="838200" cy="838200"/>
          </a:xfrm>
          <a:prstGeom prst="rect">
            <a:avLst/>
          </a:prstGeom>
          <a:noFill/>
        </p:spPr>
      </p:pic>
    </p:spTree>
    <p:extLst>
      <p:ext uri="{BB962C8B-B14F-4D97-AF65-F5344CB8AC3E}">
        <p14:creationId xmlns:p14="http://schemas.microsoft.com/office/powerpoint/2010/main" val="110609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163988"/>
            <a:ext cx="8172200" cy="984885"/>
          </a:xfrm>
          <a:prstGeom prst="rect">
            <a:avLst/>
          </a:prstGeom>
        </p:spPr>
        <p:txBody>
          <a:bodyPr vert="horz" wrap="square" lIns="0" tIns="0" rIns="0" bIns="0" rtlCol="0">
            <a:spAutoFit/>
          </a:bodyPr>
          <a:lstStyle/>
          <a:p>
            <a:pPr marL="12700"/>
            <a:r>
              <a:rPr lang="fr-FR" sz="3200" spc="55" dirty="0"/>
              <a:t>COMMENT LES PROGRÈS </a:t>
            </a:r>
            <a:br>
              <a:rPr lang="fr-FR" sz="3200" spc="55" dirty="0"/>
            </a:br>
            <a:r>
              <a:rPr lang="fr-FR" sz="3200" spc="55" dirty="0"/>
              <a:t>SERONT- ILS SUIVIS ET ÉVALUÉS?</a:t>
            </a:r>
            <a:endParaRPr sz="3200" spc="110" dirty="0"/>
          </a:p>
        </p:txBody>
      </p:sp>
      <p:sp>
        <p:nvSpPr>
          <p:cNvPr id="3" name="object 3"/>
          <p:cNvSpPr/>
          <p:nvPr/>
        </p:nvSpPr>
        <p:spPr>
          <a:xfrm>
            <a:off x="540000" y="13430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5" name="object 5"/>
          <p:cNvSpPr txBox="1"/>
          <p:nvPr/>
        </p:nvSpPr>
        <p:spPr>
          <a:xfrm>
            <a:off x="513191" y="1419225"/>
            <a:ext cx="4452509" cy="4149662"/>
          </a:xfrm>
          <a:prstGeom prst="rect">
            <a:avLst/>
          </a:prstGeom>
        </p:spPr>
        <p:txBody>
          <a:bodyPr vert="horz" wrap="square" lIns="0" tIns="0" rIns="0" bIns="0" rtlCol="0">
            <a:spAutoFit/>
          </a:bodyPr>
          <a:lstStyle/>
          <a:p>
            <a:pPr marL="12700" marR="124460">
              <a:lnSpc>
                <a:spcPct val="107200"/>
              </a:lnSpc>
            </a:pPr>
            <a:r>
              <a:rPr lang="fr-FR" sz="1400" dirty="0">
                <a:latin typeface="Giorgio Sans"/>
              </a:rPr>
              <a:t>Afin d'évaluer les progrès accomplis dans la réalisation des objectifs de développement durable, un processus régulier de suivi et d'examen sera mis en place. La plupart de cela sera fait à l'échelle nationale.</a:t>
            </a:r>
            <a:br>
              <a:rPr lang="fr-FR" sz="1400" dirty="0">
                <a:latin typeface="Giorgio Sans"/>
              </a:rPr>
            </a:br>
            <a:r>
              <a:rPr lang="fr-FR" sz="1400" dirty="0">
                <a:latin typeface="Giorgio Sans"/>
              </a:rPr>
              <a:t>L'ONU a élaboré un cadre d'indicateurs qui aidera les pays à suivre les progrès accomplis dans chacun des 17 objectifs et 169 objectifs.</a:t>
            </a:r>
            <a:br>
              <a:rPr lang="fr-FR" sz="1000" dirty="0">
                <a:latin typeface="Giorgio Sans"/>
              </a:rPr>
            </a:br>
            <a:br>
              <a:rPr lang="fr-FR" sz="1000" dirty="0">
                <a:latin typeface="Giorgio Sans"/>
              </a:rPr>
            </a:br>
            <a:r>
              <a:rPr lang="fr-FR" sz="1200" dirty="0">
                <a:latin typeface="Giorgio Sans"/>
              </a:rPr>
              <a:t>À l'échelle mondiale, le suivi et l'examen ont lieu par le biais du Forum politique de haut niveau, une réunion annuelle chargée d'examiner les progrès accomplis dans la mise en œuvre des objectifs de développement durable et de tenir les gouvernements responsables de leurs engagements. Chaque année, cette réunion sera consacrée à l’évaluation des progrès accomplis dans la réalisation de différents objectifs.</a:t>
            </a:r>
            <a:br>
              <a:rPr lang="fr-FR" sz="1200" dirty="0">
                <a:latin typeface="Giorgio Sans"/>
              </a:rPr>
            </a:br>
            <a:r>
              <a:rPr lang="fr-FR" sz="1200" dirty="0">
                <a:latin typeface="Giorgio Sans"/>
              </a:rPr>
              <a:t>Une partie du rôle du FPHN consiste à travailler avec les États membres pour produire des examens volontaires nationaux. Ces revues aident à évaluer les stratégies et les politiques mises en place pour surveiller la mise en œuvre des ODD. Ce processus a déjà commencé.</a:t>
            </a:r>
            <a:endParaRPr sz="1200" dirty="0">
              <a:latin typeface="Giorgio Sans"/>
              <a:cs typeface="ApexNew-Book"/>
            </a:endParaRPr>
          </a:p>
        </p:txBody>
      </p:sp>
      <p:sp>
        <p:nvSpPr>
          <p:cNvPr id="9" name="object 9"/>
          <p:cNvSpPr/>
          <p:nvPr/>
        </p:nvSpPr>
        <p:spPr>
          <a:xfrm>
            <a:off x="9966960" y="1391285"/>
            <a:ext cx="180340" cy="180340"/>
          </a:xfrm>
          <a:custGeom>
            <a:avLst/>
            <a:gdLst/>
            <a:ahLst/>
            <a:cxnLst/>
            <a:rect l="l" t="t" r="r" b="b"/>
            <a:pathLst>
              <a:path w="180339" h="180339">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sp>
        <p:nvSpPr>
          <p:cNvPr id="10" name="object 10"/>
          <p:cNvSpPr/>
          <p:nvPr/>
        </p:nvSpPr>
        <p:spPr>
          <a:xfrm>
            <a:off x="11470852" y="2998893"/>
            <a:ext cx="293370" cy="246379"/>
          </a:xfrm>
          <a:custGeom>
            <a:avLst/>
            <a:gdLst/>
            <a:ahLst/>
            <a:cxnLst/>
            <a:rect l="l" t="t" r="r" b="b"/>
            <a:pathLst>
              <a:path w="293369" h="246379">
                <a:moveTo>
                  <a:pt x="157861" y="0"/>
                </a:moveTo>
                <a:lnTo>
                  <a:pt x="0" y="123863"/>
                </a:lnTo>
                <a:lnTo>
                  <a:pt x="157861" y="246253"/>
                </a:lnTo>
                <a:lnTo>
                  <a:pt x="157861" y="197002"/>
                </a:lnTo>
                <a:lnTo>
                  <a:pt x="292811" y="197002"/>
                </a:lnTo>
                <a:lnTo>
                  <a:pt x="292811" y="50711"/>
                </a:lnTo>
                <a:lnTo>
                  <a:pt x="157861" y="50711"/>
                </a:lnTo>
                <a:lnTo>
                  <a:pt x="157861" y="0"/>
                </a:lnTo>
                <a:close/>
              </a:path>
            </a:pathLst>
          </a:custGeom>
          <a:solidFill>
            <a:srgbClr val="289438"/>
          </a:solidFill>
        </p:spPr>
        <p:txBody>
          <a:bodyPr wrap="square" lIns="0" tIns="0" rIns="0" bIns="0" rtlCol="0"/>
          <a:lstStyle/>
          <a:p>
            <a:endParaRPr/>
          </a:p>
        </p:txBody>
      </p:sp>
      <p:sp>
        <p:nvSpPr>
          <p:cNvPr id="11" name="object 11"/>
          <p:cNvSpPr/>
          <p:nvPr/>
        </p:nvSpPr>
        <p:spPr>
          <a:xfrm>
            <a:off x="11759521" y="3049613"/>
            <a:ext cx="4445" cy="4445"/>
          </a:xfrm>
          <a:custGeom>
            <a:avLst/>
            <a:gdLst/>
            <a:ahLst/>
            <a:cxnLst/>
            <a:rect l="l" t="t" r="r" b="b"/>
            <a:pathLst>
              <a:path w="4444" h="4445">
                <a:moveTo>
                  <a:pt x="0" y="0"/>
                </a:moveTo>
                <a:lnTo>
                  <a:pt x="4141" y="4141"/>
                </a:lnTo>
              </a:path>
            </a:pathLst>
          </a:custGeom>
          <a:ln w="5143">
            <a:solidFill>
              <a:srgbClr val="FFFFFF"/>
            </a:solidFill>
          </a:ln>
        </p:spPr>
        <p:txBody>
          <a:bodyPr wrap="square" lIns="0" tIns="0" rIns="0" bIns="0" rtlCol="0"/>
          <a:lstStyle/>
          <a:p>
            <a:endParaRPr/>
          </a:p>
        </p:txBody>
      </p:sp>
      <p:sp>
        <p:nvSpPr>
          <p:cNvPr id="12" name="object 12"/>
          <p:cNvSpPr/>
          <p:nvPr/>
        </p:nvSpPr>
        <p:spPr>
          <a:xfrm>
            <a:off x="11716442" y="3049613"/>
            <a:ext cx="47625" cy="47625"/>
          </a:xfrm>
          <a:custGeom>
            <a:avLst/>
            <a:gdLst/>
            <a:ahLst/>
            <a:cxnLst/>
            <a:rect l="l" t="t" r="r" b="b"/>
            <a:pathLst>
              <a:path w="47625" h="47625">
                <a:moveTo>
                  <a:pt x="0" y="0"/>
                </a:moveTo>
                <a:lnTo>
                  <a:pt x="47219" y="47219"/>
                </a:lnTo>
              </a:path>
            </a:pathLst>
          </a:custGeom>
          <a:ln w="5143">
            <a:solidFill>
              <a:srgbClr val="FFFFFF"/>
            </a:solidFill>
          </a:ln>
        </p:spPr>
        <p:txBody>
          <a:bodyPr wrap="square" lIns="0" tIns="0" rIns="0" bIns="0" rtlCol="0"/>
          <a:lstStyle/>
          <a:p>
            <a:endParaRPr/>
          </a:p>
        </p:txBody>
      </p:sp>
      <p:sp>
        <p:nvSpPr>
          <p:cNvPr id="13" name="object 13"/>
          <p:cNvSpPr/>
          <p:nvPr/>
        </p:nvSpPr>
        <p:spPr>
          <a:xfrm>
            <a:off x="11625316" y="3001566"/>
            <a:ext cx="3810" cy="3810"/>
          </a:xfrm>
          <a:custGeom>
            <a:avLst/>
            <a:gdLst/>
            <a:ahLst/>
            <a:cxnLst/>
            <a:rect l="l" t="t" r="r" b="b"/>
            <a:pathLst>
              <a:path w="3810" h="3810">
                <a:moveTo>
                  <a:pt x="0" y="0"/>
                </a:moveTo>
                <a:lnTo>
                  <a:pt x="3395" y="3395"/>
                </a:lnTo>
              </a:path>
            </a:pathLst>
          </a:custGeom>
          <a:ln w="5143">
            <a:solidFill>
              <a:srgbClr val="FFFFFF"/>
            </a:solidFill>
          </a:ln>
        </p:spPr>
        <p:txBody>
          <a:bodyPr wrap="square" lIns="0" tIns="0" rIns="0" bIns="0" rtlCol="0"/>
          <a:lstStyle/>
          <a:p>
            <a:endParaRPr/>
          </a:p>
        </p:txBody>
      </p:sp>
      <p:sp>
        <p:nvSpPr>
          <p:cNvPr id="14" name="object 14"/>
          <p:cNvSpPr/>
          <p:nvPr/>
        </p:nvSpPr>
        <p:spPr>
          <a:xfrm>
            <a:off x="11673362" y="3049613"/>
            <a:ext cx="90805" cy="90805"/>
          </a:xfrm>
          <a:custGeom>
            <a:avLst/>
            <a:gdLst/>
            <a:ahLst/>
            <a:cxnLst/>
            <a:rect l="l" t="t" r="r" b="b"/>
            <a:pathLst>
              <a:path w="90805" h="90804">
                <a:moveTo>
                  <a:pt x="0" y="0"/>
                </a:moveTo>
                <a:lnTo>
                  <a:pt x="90299" y="90299"/>
                </a:lnTo>
              </a:path>
            </a:pathLst>
          </a:custGeom>
          <a:ln w="5143">
            <a:solidFill>
              <a:srgbClr val="FFFFFF"/>
            </a:solidFill>
          </a:ln>
        </p:spPr>
        <p:txBody>
          <a:bodyPr wrap="square" lIns="0" tIns="0" rIns="0" bIns="0" rtlCol="0"/>
          <a:lstStyle/>
          <a:p>
            <a:endParaRPr/>
          </a:p>
        </p:txBody>
      </p:sp>
      <p:sp>
        <p:nvSpPr>
          <p:cNvPr id="15" name="object 15"/>
          <p:cNvSpPr/>
          <p:nvPr/>
        </p:nvSpPr>
        <p:spPr>
          <a:xfrm>
            <a:off x="11601177" y="3020506"/>
            <a:ext cx="27940" cy="27940"/>
          </a:xfrm>
          <a:custGeom>
            <a:avLst/>
            <a:gdLst/>
            <a:ahLst/>
            <a:cxnLst/>
            <a:rect l="l" t="t" r="r" b="b"/>
            <a:pathLst>
              <a:path w="27939" h="27939">
                <a:moveTo>
                  <a:pt x="0" y="0"/>
                </a:moveTo>
                <a:lnTo>
                  <a:pt x="27534" y="27534"/>
                </a:lnTo>
              </a:path>
            </a:pathLst>
          </a:custGeom>
          <a:ln w="5143">
            <a:solidFill>
              <a:srgbClr val="FFFFFF"/>
            </a:solidFill>
          </a:ln>
        </p:spPr>
        <p:txBody>
          <a:bodyPr wrap="square" lIns="0" tIns="0" rIns="0" bIns="0" rtlCol="0"/>
          <a:lstStyle/>
          <a:p>
            <a:endParaRPr/>
          </a:p>
        </p:txBody>
      </p:sp>
      <p:sp>
        <p:nvSpPr>
          <p:cNvPr id="16" name="object 16"/>
          <p:cNvSpPr/>
          <p:nvPr/>
        </p:nvSpPr>
        <p:spPr>
          <a:xfrm>
            <a:off x="11630284" y="3049613"/>
            <a:ext cx="133985" cy="133985"/>
          </a:xfrm>
          <a:custGeom>
            <a:avLst/>
            <a:gdLst/>
            <a:ahLst/>
            <a:cxnLst/>
            <a:rect l="l" t="t" r="r" b="b"/>
            <a:pathLst>
              <a:path w="133985" h="133985">
                <a:moveTo>
                  <a:pt x="0" y="0"/>
                </a:moveTo>
                <a:lnTo>
                  <a:pt x="133377" y="133377"/>
                </a:lnTo>
              </a:path>
            </a:pathLst>
          </a:custGeom>
          <a:ln w="5143">
            <a:solidFill>
              <a:srgbClr val="FFFFFF"/>
            </a:solidFill>
          </a:ln>
        </p:spPr>
        <p:txBody>
          <a:bodyPr wrap="square" lIns="0" tIns="0" rIns="0" bIns="0" rtlCol="0"/>
          <a:lstStyle/>
          <a:p>
            <a:endParaRPr/>
          </a:p>
        </p:txBody>
      </p:sp>
      <p:sp>
        <p:nvSpPr>
          <p:cNvPr id="17" name="object 17"/>
          <p:cNvSpPr/>
          <p:nvPr/>
        </p:nvSpPr>
        <p:spPr>
          <a:xfrm>
            <a:off x="11577038" y="3039446"/>
            <a:ext cx="156845" cy="156845"/>
          </a:xfrm>
          <a:custGeom>
            <a:avLst/>
            <a:gdLst/>
            <a:ahLst/>
            <a:cxnLst/>
            <a:rect l="l" t="t" r="r" b="b"/>
            <a:pathLst>
              <a:path w="156844" h="156845">
                <a:moveTo>
                  <a:pt x="0" y="0"/>
                </a:moveTo>
                <a:lnTo>
                  <a:pt x="156445" y="156445"/>
                </a:lnTo>
              </a:path>
            </a:pathLst>
          </a:custGeom>
          <a:ln w="5143">
            <a:solidFill>
              <a:srgbClr val="FFFFFF"/>
            </a:solidFill>
          </a:ln>
        </p:spPr>
        <p:txBody>
          <a:bodyPr wrap="square" lIns="0" tIns="0" rIns="0" bIns="0" rtlCol="0"/>
          <a:lstStyle/>
          <a:p>
            <a:endParaRPr/>
          </a:p>
        </p:txBody>
      </p:sp>
      <p:sp>
        <p:nvSpPr>
          <p:cNvPr id="18" name="object 18"/>
          <p:cNvSpPr/>
          <p:nvPr/>
        </p:nvSpPr>
        <p:spPr>
          <a:xfrm>
            <a:off x="11823700" y="3857625"/>
            <a:ext cx="137795" cy="137795"/>
          </a:xfrm>
          <a:custGeom>
            <a:avLst/>
            <a:gdLst/>
            <a:ahLst/>
            <a:cxnLst/>
            <a:rect l="l" t="t" r="r" b="b"/>
            <a:pathLst>
              <a:path w="137794" h="137795">
                <a:moveTo>
                  <a:pt x="0" y="0"/>
                </a:moveTo>
                <a:lnTo>
                  <a:pt x="137505" y="137505"/>
                </a:lnTo>
              </a:path>
            </a:pathLst>
          </a:custGeom>
          <a:ln w="5143">
            <a:solidFill>
              <a:srgbClr val="FFFFFF"/>
            </a:solidFill>
          </a:ln>
        </p:spPr>
        <p:txBody>
          <a:bodyPr wrap="square" lIns="0" tIns="0" rIns="0" bIns="0" rtlCol="0"/>
          <a:lstStyle/>
          <a:p>
            <a:endParaRPr/>
          </a:p>
        </p:txBody>
      </p:sp>
      <p:sp>
        <p:nvSpPr>
          <p:cNvPr id="19" name="object 19"/>
          <p:cNvSpPr/>
          <p:nvPr/>
        </p:nvSpPr>
        <p:spPr>
          <a:xfrm>
            <a:off x="12433300" y="4238625"/>
            <a:ext cx="118745" cy="118745"/>
          </a:xfrm>
          <a:custGeom>
            <a:avLst/>
            <a:gdLst/>
            <a:ahLst/>
            <a:cxnLst/>
            <a:rect l="l" t="t" r="r" b="b"/>
            <a:pathLst>
              <a:path w="118744" h="118745">
                <a:moveTo>
                  <a:pt x="0" y="0"/>
                </a:moveTo>
                <a:lnTo>
                  <a:pt x="118565" y="118565"/>
                </a:lnTo>
              </a:path>
            </a:pathLst>
          </a:custGeom>
          <a:ln w="5143">
            <a:solidFill>
              <a:srgbClr val="FFFFFF"/>
            </a:solidFill>
          </a:ln>
        </p:spPr>
        <p:txBody>
          <a:bodyPr wrap="square" lIns="0" tIns="0" rIns="0" bIns="0" rtlCol="0"/>
          <a:lstStyle/>
          <a:p>
            <a:endParaRPr/>
          </a:p>
        </p:txBody>
      </p:sp>
      <p:sp>
        <p:nvSpPr>
          <p:cNvPr id="20" name="object 20"/>
          <p:cNvSpPr/>
          <p:nvPr/>
        </p:nvSpPr>
        <p:spPr>
          <a:xfrm>
            <a:off x="11504621" y="3096266"/>
            <a:ext cx="124460" cy="124460"/>
          </a:xfrm>
          <a:custGeom>
            <a:avLst/>
            <a:gdLst/>
            <a:ahLst/>
            <a:cxnLst/>
            <a:rect l="l" t="t" r="r" b="b"/>
            <a:pathLst>
              <a:path w="124460" h="124460">
                <a:moveTo>
                  <a:pt x="0" y="0"/>
                </a:moveTo>
                <a:lnTo>
                  <a:pt x="124091" y="124091"/>
                </a:lnTo>
              </a:path>
            </a:pathLst>
          </a:custGeom>
          <a:ln w="5143">
            <a:solidFill>
              <a:srgbClr val="FFFFFF"/>
            </a:solidFill>
          </a:ln>
        </p:spPr>
        <p:txBody>
          <a:bodyPr wrap="square" lIns="0" tIns="0" rIns="0" bIns="0" rtlCol="0"/>
          <a:lstStyle/>
          <a:p>
            <a:endParaRPr/>
          </a:p>
        </p:txBody>
      </p:sp>
      <p:sp>
        <p:nvSpPr>
          <p:cNvPr id="21" name="object 21"/>
          <p:cNvSpPr/>
          <p:nvPr/>
        </p:nvSpPr>
        <p:spPr>
          <a:xfrm>
            <a:off x="11480482" y="3115206"/>
            <a:ext cx="67310" cy="67310"/>
          </a:xfrm>
          <a:custGeom>
            <a:avLst/>
            <a:gdLst/>
            <a:ahLst/>
            <a:cxnLst/>
            <a:rect l="l" t="t" r="r" b="b"/>
            <a:pathLst>
              <a:path w="67310" h="67310">
                <a:moveTo>
                  <a:pt x="0" y="0"/>
                </a:moveTo>
                <a:lnTo>
                  <a:pt x="66795" y="66795"/>
                </a:lnTo>
              </a:path>
            </a:pathLst>
          </a:custGeom>
          <a:ln w="5143">
            <a:solidFill>
              <a:srgbClr val="FFFFFF"/>
            </a:solidFill>
          </a:ln>
        </p:spPr>
        <p:txBody>
          <a:bodyPr wrap="square" lIns="0" tIns="0" rIns="0" bIns="0" rtlCol="0"/>
          <a:lstStyle/>
          <a:p>
            <a:endParaRPr/>
          </a:p>
        </p:txBody>
      </p:sp>
      <p:sp>
        <p:nvSpPr>
          <p:cNvPr id="22" name="object 22"/>
          <p:cNvSpPr/>
          <p:nvPr/>
        </p:nvSpPr>
        <p:spPr>
          <a:xfrm>
            <a:off x="4965700" y="1571625"/>
            <a:ext cx="5173345" cy="3371336"/>
          </a:xfrm>
          <a:custGeom>
            <a:avLst/>
            <a:gdLst/>
            <a:ahLst/>
            <a:cxnLst/>
            <a:rect l="l" t="t" r="r" b="b"/>
            <a:pathLst>
              <a:path w="4716145" h="2372995">
                <a:moveTo>
                  <a:pt x="0" y="2372410"/>
                </a:moveTo>
                <a:lnTo>
                  <a:pt x="4716005" y="2372410"/>
                </a:lnTo>
                <a:lnTo>
                  <a:pt x="4716005" y="0"/>
                </a:lnTo>
                <a:lnTo>
                  <a:pt x="0" y="0"/>
                </a:lnTo>
                <a:lnTo>
                  <a:pt x="0" y="2372410"/>
                </a:lnTo>
                <a:close/>
              </a:path>
            </a:pathLst>
          </a:custGeom>
          <a:solidFill>
            <a:srgbClr val="F4F4F4"/>
          </a:solidFill>
        </p:spPr>
        <p:txBody>
          <a:bodyPr wrap="square" lIns="0" tIns="0" rIns="0" bIns="0" rtlCol="0"/>
          <a:lstStyle/>
          <a:p>
            <a:endParaRPr/>
          </a:p>
        </p:txBody>
      </p:sp>
      <p:sp>
        <p:nvSpPr>
          <p:cNvPr id="23" name="object 23"/>
          <p:cNvSpPr txBox="1"/>
          <p:nvPr/>
        </p:nvSpPr>
        <p:spPr>
          <a:xfrm>
            <a:off x="5194300" y="1724025"/>
            <a:ext cx="4724400" cy="2998257"/>
          </a:xfrm>
          <a:prstGeom prst="rect">
            <a:avLst/>
          </a:prstGeom>
        </p:spPr>
        <p:txBody>
          <a:bodyPr vert="horz" wrap="square" lIns="0" tIns="111760" rIns="0" bIns="0" rtlCol="0">
            <a:spAutoFit/>
          </a:bodyPr>
          <a:lstStyle/>
          <a:p>
            <a:pPr marL="1905" algn="ctr">
              <a:lnSpc>
                <a:spcPct val="100000"/>
              </a:lnSpc>
              <a:spcBef>
                <a:spcPts val="880"/>
              </a:spcBef>
            </a:pPr>
            <a:r>
              <a:rPr lang="fr-FR" sz="1200" b="1" dirty="0">
                <a:solidFill>
                  <a:srgbClr val="FF3399"/>
                </a:solidFill>
                <a:latin typeface="Giorgio Sans"/>
              </a:rPr>
              <a:t>17 OBJECTIFS</a:t>
            </a:r>
            <a:br>
              <a:rPr lang="fr-FR" sz="1200" dirty="0">
                <a:latin typeface="Giorgio Sans"/>
              </a:rPr>
            </a:br>
            <a:r>
              <a:rPr lang="fr-FR" sz="1200" b="1" dirty="0">
                <a:latin typeface="Giorgio Sans"/>
              </a:rPr>
              <a:t>Les ODD sont composés de 17 objectifs.</a:t>
            </a:r>
            <a:br>
              <a:rPr lang="fr-FR" sz="1200" dirty="0">
                <a:latin typeface="Giorgio Sans"/>
              </a:rPr>
            </a:br>
            <a:r>
              <a:rPr lang="fr-FR" sz="1200" dirty="0">
                <a:latin typeface="Giorgio Sans"/>
              </a:rPr>
              <a:t>Un objectif est une aspiration - un engagement pris pour relever un défi.</a:t>
            </a:r>
            <a:br>
              <a:rPr lang="fr-FR" sz="1200" dirty="0">
                <a:latin typeface="Giorgio Sans"/>
              </a:rPr>
            </a:br>
            <a:br>
              <a:rPr lang="fr-FR" sz="1200" dirty="0">
                <a:latin typeface="Giorgio Sans"/>
              </a:rPr>
            </a:br>
            <a:r>
              <a:rPr lang="fr-FR" sz="1200" b="1" dirty="0">
                <a:solidFill>
                  <a:srgbClr val="FF3399"/>
                </a:solidFill>
                <a:latin typeface="Giorgio Sans"/>
              </a:rPr>
              <a:t>169 CIBLES</a:t>
            </a:r>
            <a:br>
              <a:rPr lang="fr-FR" sz="1200" dirty="0">
                <a:latin typeface="Giorgio Sans"/>
              </a:rPr>
            </a:br>
            <a:r>
              <a:rPr lang="fr-FR" sz="1200" b="1" dirty="0">
                <a:latin typeface="Giorgio Sans"/>
              </a:rPr>
              <a:t>Chaque objectif est divisé en un certain nombre de cibles.</a:t>
            </a:r>
            <a:br>
              <a:rPr lang="fr-FR" sz="1200" dirty="0">
                <a:latin typeface="Giorgio Sans"/>
              </a:rPr>
            </a:br>
            <a:r>
              <a:rPr lang="fr-FR" sz="1200" dirty="0">
                <a:latin typeface="Giorgio Sans"/>
              </a:rPr>
              <a:t>Une cible est une action - un résultat spécifique, mesurable et assorti de délais qui contribue directement à atteindre un objectif.</a:t>
            </a:r>
          </a:p>
          <a:p>
            <a:pPr marL="1905" algn="ctr">
              <a:lnSpc>
                <a:spcPct val="100000"/>
              </a:lnSpc>
              <a:spcBef>
                <a:spcPts val="880"/>
              </a:spcBef>
            </a:pPr>
            <a:br>
              <a:rPr lang="fr-FR" sz="1200" dirty="0">
                <a:latin typeface="Giorgio Sans"/>
              </a:rPr>
            </a:br>
            <a:r>
              <a:rPr lang="fr-FR" sz="1200" b="1" dirty="0">
                <a:solidFill>
                  <a:srgbClr val="FF3399"/>
                </a:solidFill>
                <a:latin typeface="Giorgio Sans"/>
              </a:rPr>
              <a:t>230 INDICATEURS</a:t>
            </a:r>
            <a:br>
              <a:rPr lang="fr-FR" sz="1200" dirty="0">
                <a:latin typeface="Giorgio Sans"/>
              </a:rPr>
            </a:br>
            <a:r>
              <a:rPr lang="fr-FR" sz="1200" b="1" dirty="0">
                <a:latin typeface="Giorgio Sans"/>
              </a:rPr>
              <a:t>Chaque cible est mesurée par un ou plusieurs indicateurs.</a:t>
            </a:r>
            <a:br>
              <a:rPr lang="fr-FR" sz="1200" dirty="0">
                <a:latin typeface="Giorgio Sans"/>
              </a:rPr>
            </a:br>
            <a:r>
              <a:rPr lang="fr-FR" sz="1200" dirty="0">
                <a:latin typeface="Giorgio Sans"/>
              </a:rPr>
              <a:t>Un indicateur aide à la responsabilisation - il s’agit d’un indicateur utilisé pour mesurer les progrès accomplis grâce à la collecte et à l’analyse de données.</a:t>
            </a:r>
            <a:endParaRPr sz="1200" dirty="0">
              <a:latin typeface="Giorgio Sans"/>
              <a:cs typeface="ApexNew-Book"/>
            </a:endParaRPr>
          </a:p>
        </p:txBody>
      </p:sp>
      <p:sp>
        <p:nvSpPr>
          <p:cNvPr id="24" name="object 24"/>
          <p:cNvSpPr/>
          <p:nvPr/>
        </p:nvSpPr>
        <p:spPr>
          <a:xfrm>
            <a:off x="6794500" y="2790825"/>
            <a:ext cx="134620" cy="159385"/>
          </a:xfrm>
          <a:custGeom>
            <a:avLst/>
            <a:gdLst/>
            <a:ahLst/>
            <a:cxnLst/>
            <a:rect l="l" t="t" r="r" b="b"/>
            <a:pathLst>
              <a:path w="134619" h="159385">
                <a:moveTo>
                  <a:pt x="134048" y="73456"/>
                </a:moveTo>
                <a:lnTo>
                  <a:pt x="0" y="73456"/>
                </a:lnTo>
                <a:lnTo>
                  <a:pt x="67424" y="159384"/>
                </a:lnTo>
                <a:lnTo>
                  <a:pt x="134048" y="73456"/>
                </a:lnTo>
                <a:close/>
              </a:path>
              <a:path w="134619" h="159385">
                <a:moveTo>
                  <a:pt x="107238" y="0"/>
                </a:moveTo>
                <a:lnTo>
                  <a:pt x="27609" y="0"/>
                </a:lnTo>
                <a:lnTo>
                  <a:pt x="27609" y="73456"/>
                </a:lnTo>
                <a:lnTo>
                  <a:pt x="107238" y="73456"/>
                </a:lnTo>
                <a:lnTo>
                  <a:pt x="107238" y="0"/>
                </a:lnTo>
                <a:close/>
              </a:path>
            </a:pathLst>
          </a:custGeom>
          <a:solidFill>
            <a:srgbClr val="DD0979"/>
          </a:solidFill>
        </p:spPr>
        <p:txBody>
          <a:bodyPr wrap="square" lIns="0" tIns="0" rIns="0" bIns="0" rtlCol="0"/>
          <a:lstStyle/>
          <a:p>
            <a:endParaRPr/>
          </a:p>
        </p:txBody>
      </p:sp>
      <p:sp>
        <p:nvSpPr>
          <p:cNvPr id="25" name="object 25"/>
          <p:cNvSpPr/>
          <p:nvPr/>
        </p:nvSpPr>
        <p:spPr>
          <a:xfrm>
            <a:off x="6822104" y="2790825"/>
            <a:ext cx="2540" cy="2540"/>
          </a:xfrm>
          <a:custGeom>
            <a:avLst/>
            <a:gdLst/>
            <a:ahLst/>
            <a:cxnLst/>
            <a:rect l="l" t="t" r="r" b="b"/>
            <a:pathLst>
              <a:path w="2539" h="2539">
                <a:moveTo>
                  <a:pt x="0" y="2268"/>
                </a:moveTo>
                <a:lnTo>
                  <a:pt x="2268" y="0"/>
                </a:lnTo>
              </a:path>
            </a:pathLst>
          </a:custGeom>
          <a:ln w="3175">
            <a:solidFill>
              <a:srgbClr val="FFFFFF"/>
            </a:solidFill>
          </a:ln>
        </p:spPr>
        <p:txBody>
          <a:bodyPr wrap="square" lIns="0" tIns="0" rIns="0" bIns="0" rtlCol="0"/>
          <a:lstStyle/>
          <a:p>
            <a:endParaRPr/>
          </a:p>
        </p:txBody>
      </p:sp>
      <p:sp>
        <p:nvSpPr>
          <p:cNvPr id="26" name="object 26"/>
          <p:cNvSpPr/>
          <p:nvPr/>
        </p:nvSpPr>
        <p:spPr>
          <a:xfrm>
            <a:off x="6822105" y="2790825"/>
            <a:ext cx="26034" cy="26034"/>
          </a:xfrm>
          <a:custGeom>
            <a:avLst/>
            <a:gdLst/>
            <a:ahLst/>
            <a:cxnLst/>
            <a:rect l="l" t="t" r="r" b="b"/>
            <a:pathLst>
              <a:path w="26035" h="26035">
                <a:moveTo>
                  <a:pt x="0" y="25717"/>
                </a:moveTo>
                <a:lnTo>
                  <a:pt x="25717" y="0"/>
                </a:lnTo>
              </a:path>
            </a:pathLst>
          </a:custGeom>
          <a:ln w="3175">
            <a:solidFill>
              <a:srgbClr val="FFFFFF"/>
            </a:solidFill>
          </a:ln>
        </p:spPr>
        <p:txBody>
          <a:bodyPr wrap="square" lIns="0" tIns="0" rIns="0" bIns="0" rtlCol="0"/>
          <a:lstStyle/>
          <a:p>
            <a:endParaRPr/>
          </a:p>
        </p:txBody>
      </p:sp>
      <p:sp>
        <p:nvSpPr>
          <p:cNvPr id="27" name="object 27"/>
          <p:cNvSpPr/>
          <p:nvPr/>
        </p:nvSpPr>
        <p:spPr>
          <a:xfrm>
            <a:off x="6795961" y="2864282"/>
            <a:ext cx="1905" cy="1905"/>
          </a:xfrm>
          <a:custGeom>
            <a:avLst/>
            <a:gdLst/>
            <a:ahLst/>
            <a:cxnLst/>
            <a:rect l="l" t="t" r="r" b="b"/>
            <a:pathLst>
              <a:path w="1905" h="1904">
                <a:moveTo>
                  <a:pt x="0" y="1852"/>
                </a:moveTo>
                <a:lnTo>
                  <a:pt x="1852" y="0"/>
                </a:lnTo>
              </a:path>
            </a:pathLst>
          </a:custGeom>
          <a:ln w="3175">
            <a:solidFill>
              <a:srgbClr val="FFFFFF"/>
            </a:solidFill>
          </a:ln>
        </p:spPr>
        <p:txBody>
          <a:bodyPr wrap="square" lIns="0" tIns="0" rIns="0" bIns="0" rtlCol="0"/>
          <a:lstStyle/>
          <a:p>
            <a:endParaRPr/>
          </a:p>
        </p:txBody>
      </p:sp>
      <p:sp>
        <p:nvSpPr>
          <p:cNvPr id="28" name="object 28"/>
          <p:cNvSpPr/>
          <p:nvPr/>
        </p:nvSpPr>
        <p:spPr>
          <a:xfrm>
            <a:off x="6822105" y="2790825"/>
            <a:ext cx="49530" cy="49530"/>
          </a:xfrm>
          <a:custGeom>
            <a:avLst/>
            <a:gdLst/>
            <a:ahLst/>
            <a:cxnLst/>
            <a:rect l="l" t="t" r="r" b="b"/>
            <a:pathLst>
              <a:path w="49530" h="49529">
                <a:moveTo>
                  <a:pt x="0" y="49165"/>
                </a:moveTo>
                <a:lnTo>
                  <a:pt x="49165" y="0"/>
                </a:lnTo>
              </a:path>
            </a:pathLst>
          </a:custGeom>
          <a:ln w="3175">
            <a:solidFill>
              <a:srgbClr val="FFFFFF"/>
            </a:solidFill>
          </a:ln>
        </p:spPr>
        <p:txBody>
          <a:bodyPr wrap="square" lIns="0" tIns="0" rIns="0" bIns="0" rtlCol="0"/>
          <a:lstStyle/>
          <a:p>
            <a:endParaRPr/>
          </a:p>
        </p:txBody>
      </p:sp>
      <p:sp>
        <p:nvSpPr>
          <p:cNvPr id="29" name="object 29"/>
          <p:cNvSpPr/>
          <p:nvPr/>
        </p:nvSpPr>
        <p:spPr>
          <a:xfrm>
            <a:off x="6806271" y="2864282"/>
            <a:ext cx="15240" cy="15240"/>
          </a:xfrm>
          <a:custGeom>
            <a:avLst/>
            <a:gdLst/>
            <a:ahLst/>
            <a:cxnLst/>
            <a:rect l="l" t="t" r="r" b="b"/>
            <a:pathLst>
              <a:path w="15239" h="15239">
                <a:moveTo>
                  <a:pt x="0" y="14991"/>
                </a:moveTo>
                <a:lnTo>
                  <a:pt x="14991" y="0"/>
                </a:lnTo>
              </a:path>
            </a:pathLst>
          </a:custGeom>
          <a:ln w="3175">
            <a:solidFill>
              <a:srgbClr val="FFFFFF"/>
            </a:solidFill>
          </a:ln>
        </p:spPr>
        <p:txBody>
          <a:bodyPr wrap="square" lIns="0" tIns="0" rIns="0" bIns="0" rtlCol="0"/>
          <a:lstStyle/>
          <a:p>
            <a:endParaRPr/>
          </a:p>
        </p:txBody>
      </p:sp>
      <p:sp>
        <p:nvSpPr>
          <p:cNvPr id="30" name="object 30"/>
          <p:cNvSpPr/>
          <p:nvPr/>
        </p:nvSpPr>
        <p:spPr>
          <a:xfrm>
            <a:off x="6822105" y="2790825"/>
            <a:ext cx="73025" cy="73025"/>
          </a:xfrm>
          <a:custGeom>
            <a:avLst/>
            <a:gdLst/>
            <a:ahLst/>
            <a:cxnLst/>
            <a:rect l="l" t="t" r="r" b="b"/>
            <a:pathLst>
              <a:path w="73025" h="73025">
                <a:moveTo>
                  <a:pt x="0" y="72614"/>
                </a:moveTo>
                <a:lnTo>
                  <a:pt x="72614" y="0"/>
                </a:lnTo>
              </a:path>
            </a:pathLst>
          </a:custGeom>
          <a:ln w="3175">
            <a:solidFill>
              <a:srgbClr val="FFFFFF"/>
            </a:solidFill>
          </a:ln>
        </p:spPr>
        <p:txBody>
          <a:bodyPr wrap="square" lIns="0" tIns="0" rIns="0" bIns="0" rtlCol="0"/>
          <a:lstStyle/>
          <a:p>
            <a:endParaRPr/>
          </a:p>
        </p:txBody>
      </p:sp>
      <p:sp>
        <p:nvSpPr>
          <p:cNvPr id="31" name="object 31"/>
          <p:cNvSpPr/>
          <p:nvPr/>
        </p:nvSpPr>
        <p:spPr>
          <a:xfrm>
            <a:off x="6816580" y="2864282"/>
            <a:ext cx="28575" cy="28575"/>
          </a:xfrm>
          <a:custGeom>
            <a:avLst/>
            <a:gdLst/>
            <a:ahLst/>
            <a:cxnLst/>
            <a:rect l="l" t="t" r="r" b="b"/>
            <a:pathLst>
              <a:path w="28575" h="28575">
                <a:moveTo>
                  <a:pt x="0" y="28130"/>
                </a:moveTo>
                <a:lnTo>
                  <a:pt x="28130" y="0"/>
                </a:lnTo>
              </a:path>
            </a:pathLst>
          </a:custGeom>
          <a:ln w="3175">
            <a:solidFill>
              <a:srgbClr val="FFFFFF"/>
            </a:solidFill>
          </a:ln>
        </p:spPr>
        <p:txBody>
          <a:bodyPr wrap="square" lIns="0" tIns="0" rIns="0" bIns="0" rtlCol="0"/>
          <a:lstStyle/>
          <a:p>
            <a:endParaRPr/>
          </a:p>
        </p:txBody>
      </p:sp>
      <p:sp>
        <p:nvSpPr>
          <p:cNvPr id="32" name="object 32"/>
          <p:cNvSpPr/>
          <p:nvPr/>
        </p:nvSpPr>
        <p:spPr>
          <a:xfrm>
            <a:off x="6844710" y="2807246"/>
            <a:ext cx="57150" cy="57150"/>
          </a:xfrm>
          <a:custGeom>
            <a:avLst/>
            <a:gdLst/>
            <a:ahLst/>
            <a:cxnLst/>
            <a:rect l="l" t="t" r="r" b="b"/>
            <a:pathLst>
              <a:path w="57150" h="57150">
                <a:moveTo>
                  <a:pt x="0" y="57035"/>
                </a:moveTo>
                <a:lnTo>
                  <a:pt x="57035" y="0"/>
                </a:lnTo>
              </a:path>
            </a:pathLst>
          </a:custGeom>
          <a:ln w="3175">
            <a:solidFill>
              <a:srgbClr val="FFFFFF"/>
            </a:solidFill>
          </a:ln>
        </p:spPr>
        <p:txBody>
          <a:bodyPr wrap="square" lIns="0" tIns="0" rIns="0" bIns="0" rtlCol="0"/>
          <a:lstStyle/>
          <a:p>
            <a:endParaRPr/>
          </a:p>
        </p:txBody>
      </p:sp>
      <p:sp>
        <p:nvSpPr>
          <p:cNvPr id="33" name="object 33"/>
          <p:cNvSpPr/>
          <p:nvPr/>
        </p:nvSpPr>
        <p:spPr>
          <a:xfrm>
            <a:off x="6826890" y="2864282"/>
            <a:ext cx="41275" cy="41275"/>
          </a:xfrm>
          <a:custGeom>
            <a:avLst/>
            <a:gdLst/>
            <a:ahLst/>
            <a:cxnLst/>
            <a:rect l="l" t="t" r="r" b="b"/>
            <a:pathLst>
              <a:path w="41275" h="41275">
                <a:moveTo>
                  <a:pt x="0" y="41269"/>
                </a:moveTo>
                <a:lnTo>
                  <a:pt x="41269" y="0"/>
                </a:lnTo>
              </a:path>
            </a:pathLst>
          </a:custGeom>
          <a:ln w="3175">
            <a:solidFill>
              <a:srgbClr val="FFFFFF"/>
            </a:solidFill>
          </a:ln>
        </p:spPr>
        <p:txBody>
          <a:bodyPr wrap="square" lIns="0" tIns="0" rIns="0" bIns="0" rtlCol="0"/>
          <a:lstStyle/>
          <a:p>
            <a:endParaRPr/>
          </a:p>
        </p:txBody>
      </p:sp>
      <p:sp>
        <p:nvSpPr>
          <p:cNvPr id="34" name="object 34"/>
          <p:cNvSpPr/>
          <p:nvPr/>
        </p:nvSpPr>
        <p:spPr>
          <a:xfrm>
            <a:off x="6868160" y="2830696"/>
            <a:ext cx="33655" cy="33655"/>
          </a:xfrm>
          <a:custGeom>
            <a:avLst/>
            <a:gdLst/>
            <a:ahLst/>
            <a:cxnLst/>
            <a:rect l="l" t="t" r="r" b="b"/>
            <a:pathLst>
              <a:path w="33655" h="33654">
                <a:moveTo>
                  <a:pt x="0" y="33586"/>
                </a:moveTo>
                <a:lnTo>
                  <a:pt x="33586" y="0"/>
                </a:lnTo>
              </a:path>
            </a:pathLst>
          </a:custGeom>
          <a:ln w="3175">
            <a:solidFill>
              <a:srgbClr val="FFFFFF"/>
            </a:solidFill>
          </a:ln>
        </p:spPr>
        <p:txBody>
          <a:bodyPr wrap="square" lIns="0" tIns="0" rIns="0" bIns="0" rtlCol="0"/>
          <a:lstStyle/>
          <a:p>
            <a:endParaRPr/>
          </a:p>
        </p:txBody>
      </p:sp>
      <p:sp>
        <p:nvSpPr>
          <p:cNvPr id="35" name="object 35"/>
          <p:cNvSpPr/>
          <p:nvPr/>
        </p:nvSpPr>
        <p:spPr>
          <a:xfrm>
            <a:off x="6837199" y="2864282"/>
            <a:ext cx="54610" cy="54610"/>
          </a:xfrm>
          <a:custGeom>
            <a:avLst/>
            <a:gdLst/>
            <a:ahLst/>
            <a:cxnLst/>
            <a:rect l="l" t="t" r="r" b="b"/>
            <a:pathLst>
              <a:path w="54610" h="54610">
                <a:moveTo>
                  <a:pt x="0" y="54408"/>
                </a:moveTo>
                <a:lnTo>
                  <a:pt x="54408" y="0"/>
                </a:lnTo>
              </a:path>
            </a:pathLst>
          </a:custGeom>
          <a:ln w="3175">
            <a:solidFill>
              <a:srgbClr val="FFFFFF"/>
            </a:solidFill>
          </a:ln>
        </p:spPr>
        <p:txBody>
          <a:bodyPr wrap="square" lIns="0" tIns="0" rIns="0" bIns="0" rtlCol="0"/>
          <a:lstStyle/>
          <a:p>
            <a:endParaRPr/>
          </a:p>
        </p:txBody>
      </p:sp>
      <p:sp>
        <p:nvSpPr>
          <p:cNvPr id="36" name="object 36"/>
          <p:cNvSpPr/>
          <p:nvPr/>
        </p:nvSpPr>
        <p:spPr>
          <a:xfrm>
            <a:off x="6891608" y="2854144"/>
            <a:ext cx="10160" cy="10160"/>
          </a:xfrm>
          <a:custGeom>
            <a:avLst/>
            <a:gdLst/>
            <a:ahLst/>
            <a:cxnLst/>
            <a:rect l="l" t="t" r="r" b="b"/>
            <a:pathLst>
              <a:path w="10160" h="10160">
                <a:moveTo>
                  <a:pt x="0" y="10138"/>
                </a:moveTo>
                <a:lnTo>
                  <a:pt x="10138" y="0"/>
                </a:lnTo>
              </a:path>
            </a:pathLst>
          </a:custGeom>
          <a:ln w="3175">
            <a:solidFill>
              <a:srgbClr val="FFFFFF"/>
            </a:solidFill>
          </a:ln>
        </p:spPr>
        <p:txBody>
          <a:bodyPr wrap="square" lIns="0" tIns="0" rIns="0" bIns="0" rtlCol="0"/>
          <a:lstStyle/>
          <a:p>
            <a:endParaRPr/>
          </a:p>
        </p:txBody>
      </p:sp>
      <p:sp>
        <p:nvSpPr>
          <p:cNvPr id="37" name="object 37"/>
          <p:cNvSpPr/>
          <p:nvPr/>
        </p:nvSpPr>
        <p:spPr>
          <a:xfrm>
            <a:off x="6847509" y="2864282"/>
            <a:ext cx="67945" cy="67945"/>
          </a:xfrm>
          <a:custGeom>
            <a:avLst/>
            <a:gdLst/>
            <a:ahLst/>
            <a:cxnLst/>
            <a:rect l="l" t="t" r="r" b="b"/>
            <a:pathLst>
              <a:path w="67944" h="67945">
                <a:moveTo>
                  <a:pt x="0" y="67547"/>
                </a:moveTo>
                <a:lnTo>
                  <a:pt x="67547" y="0"/>
                </a:lnTo>
              </a:path>
            </a:pathLst>
          </a:custGeom>
          <a:ln w="3175">
            <a:solidFill>
              <a:srgbClr val="FFFFFF"/>
            </a:solidFill>
          </a:ln>
        </p:spPr>
        <p:txBody>
          <a:bodyPr wrap="square" lIns="0" tIns="0" rIns="0" bIns="0" rtlCol="0"/>
          <a:lstStyle/>
          <a:p>
            <a:endParaRPr/>
          </a:p>
        </p:txBody>
      </p:sp>
      <p:sp>
        <p:nvSpPr>
          <p:cNvPr id="38" name="object 38"/>
          <p:cNvSpPr/>
          <p:nvPr/>
        </p:nvSpPr>
        <p:spPr>
          <a:xfrm>
            <a:off x="6857819" y="2908602"/>
            <a:ext cx="36830" cy="36830"/>
          </a:xfrm>
          <a:custGeom>
            <a:avLst/>
            <a:gdLst/>
            <a:ahLst/>
            <a:cxnLst/>
            <a:rect l="l" t="t" r="r" b="b"/>
            <a:pathLst>
              <a:path w="36830" h="36829">
                <a:moveTo>
                  <a:pt x="0" y="36367"/>
                </a:moveTo>
                <a:lnTo>
                  <a:pt x="36367" y="0"/>
                </a:lnTo>
              </a:path>
            </a:pathLst>
          </a:custGeom>
          <a:ln w="3175">
            <a:solidFill>
              <a:srgbClr val="FFFFFF"/>
            </a:solidFill>
          </a:ln>
        </p:spPr>
        <p:txBody>
          <a:bodyPr wrap="square" lIns="0" tIns="0" rIns="0" bIns="0" rtlCol="0"/>
          <a:lstStyle/>
          <a:p>
            <a:endParaRPr/>
          </a:p>
        </p:txBody>
      </p:sp>
      <p:sp>
        <p:nvSpPr>
          <p:cNvPr id="39" name="object 39"/>
          <p:cNvSpPr/>
          <p:nvPr/>
        </p:nvSpPr>
        <p:spPr>
          <a:xfrm>
            <a:off x="6718300" y="1802432"/>
            <a:ext cx="134620" cy="159385"/>
          </a:xfrm>
          <a:custGeom>
            <a:avLst/>
            <a:gdLst/>
            <a:ahLst/>
            <a:cxnLst/>
            <a:rect l="l" t="t" r="r" b="b"/>
            <a:pathLst>
              <a:path w="134619" h="159385">
                <a:moveTo>
                  <a:pt x="134048" y="73456"/>
                </a:moveTo>
                <a:lnTo>
                  <a:pt x="0" y="73456"/>
                </a:lnTo>
                <a:lnTo>
                  <a:pt x="67424" y="159384"/>
                </a:lnTo>
                <a:lnTo>
                  <a:pt x="134048" y="73456"/>
                </a:lnTo>
                <a:close/>
              </a:path>
              <a:path w="134619" h="159385">
                <a:moveTo>
                  <a:pt x="107238" y="0"/>
                </a:moveTo>
                <a:lnTo>
                  <a:pt x="27609" y="0"/>
                </a:lnTo>
                <a:lnTo>
                  <a:pt x="27609" y="73456"/>
                </a:lnTo>
                <a:lnTo>
                  <a:pt x="107238" y="73456"/>
                </a:lnTo>
                <a:lnTo>
                  <a:pt x="107238" y="0"/>
                </a:lnTo>
                <a:close/>
              </a:path>
            </a:pathLst>
          </a:custGeom>
          <a:solidFill>
            <a:srgbClr val="DD0979"/>
          </a:solidFill>
        </p:spPr>
        <p:txBody>
          <a:bodyPr wrap="square" lIns="0" tIns="0" rIns="0" bIns="0" rtlCol="0"/>
          <a:lstStyle/>
          <a:p>
            <a:endParaRPr/>
          </a:p>
        </p:txBody>
      </p:sp>
      <p:sp>
        <p:nvSpPr>
          <p:cNvPr id="40" name="object 40"/>
          <p:cNvSpPr/>
          <p:nvPr/>
        </p:nvSpPr>
        <p:spPr>
          <a:xfrm>
            <a:off x="6744446" y="1800225"/>
            <a:ext cx="2540" cy="2540"/>
          </a:xfrm>
          <a:custGeom>
            <a:avLst/>
            <a:gdLst/>
            <a:ahLst/>
            <a:cxnLst/>
            <a:rect l="l" t="t" r="r" b="b"/>
            <a:pathLst>
              <a:path w="2539" h="2539">
                <a:moveTo>
                  <a:pt x="0" y="2273"/>
                </a:moveTo>
                <a:lnTo>
                  <a:pt x="2273" y="0"/>
                </a:lnTo>
              </a:path>
            </a:pathLst>
          </a:custGeom>
          <a:ln w="3175">
            <a:solidFill>
              <a:srgbClr val="FFFFFF"/>
            </a:solidFill>
          </a:ln>
        </p:spPr>
        <p:txBody>
          <a:bodyPr wrap="square" lIns="0" tIns="0" rIns="0" bIns="0" rtlCol="0"/>
          <a:lstStyle/>
          <a:p>
            <a:endParaRPr/>
          </a:p>
        </p:txBody>
      </p:sp>
      <p:sp>
        <p:nvSpPr>
          <p:cNvPr id="41" name="object 41"/>
          <p:cNvSpPr/>
          <p:nvPr/>
        </p:nvSpPr>
        <p:spPr>
          <a:xfrm>
            <a:off x="6744447" y="1800225"/>
            <a:ext cx="26034" cy="26034"/>
          </a:xfrm>
          <a:custGeom>
            <a:avLst/>
            <a:gdLst/>
            <a:ahLst/>
            <a:cxnLst/>
            <a:rect l="l" t="t" r="r" b="b"/>
            <a:pathLst>
              <a:path w="26035" h="26035">
                <a:moveTo>
                  <a:pt x="0" y="25722"/>
                </a:moveTo>
                <a:lnTo>
                  <a:pt x="25722" y="0"/>
                </a:lnTo>
              </a:path>
            </a:pathLst>
          </a:custGeom>
          <a:ln w="3175">
            <a:solidFill>
              <a:srgbClr val="FFFFFF"/>
            </a:solidFill>
          </a:ln>
        </p:spPr>
        <p:txBody>
          <a:bodyPr wrap="square" lIns="0" tIns="0" rIns="0" bIns="0" rtlCol="0"/>
          <a:lstStyle/>
          <a:p>
            <a:endParaRPr/>
          </a:p>
        </p:txBody>
      </p:sp>
      <p:sp>
        <p:nvSpPr>
          <p:cNvPr id="42" name="object 42"/>
          <p:cNvSpPr/>
          <p:nvPr/>
        </p:nvSpPr>
        <p:spPr>
          <a:xfrm>
            <a:off x="6718300" y="1873694"/>
            <a:ext cx="1905" cy="1905"/>
          </a:xfrm>
          <a:custGeom>
            <a:avLst/>
            <a:gdLst/>
            <a:ahLst/>
            <a:cxnLst/>
            <a:rect l="l" t="t" r="r" b="b"/>
            <a:pathLst>
              <a:path w="1905" h="1904">
                <a:moveTo>
                  <a:pt x="0" y="1847"/>
                </a:moveTo>
                <a:lnTo>
                  <a:pt x="1847" y="0"/>
                </a:lnTo>
              </a:path>
            </a:pathLst>
          </a:custGeom>
          <a:ln w="3175">
            <a:solidFill>
              <a:srgbClr val="FFFFFF"/>
            </a:solidFill>
          </a:ln>
        </p:spPr>
        <p:txBody>
          <a:bodyPr wrap="square" lIns="0" tIns="0" rIns="0" bIns="0" rtlCol="0"/>
          <a:lstStyle/>
          <a:p>
            <a:endParaRPr/>
          </a:p>
        </p:txBody>
      </p:sp>
      <p:sp>
        <p:nvSpPr>
          <p:cNvPr id="43" name="object 43"/>
          <p:cNvSpPr/>
          <p:nvPr/>
        </p:nvSpPr>
        <p:spPr>
          <a:xfrm>
            <a:off x="6744447" y="1800225"/>
            <a:ext cx="49530" cy="49530"/>
          </a:xfrm>
          <a:custGeom>
            <a:avLst/>
            <a:gdLst/>
            <a:ahLst/>
            <a:cxnLst/>
            <a:rect l="l" t="t" r="r" b="b"/>
            <a:pathLst>
              <a:path w="49530" h="49529">
                <a:moveTo>
                  <a:pt x="0" y="49170"/>
                </a:moveTo>
                <a:lnTo>
                  <a:pt x="49170" y="0"/>
                </a:lnTo>
              </a:path>
            </a:pathLst>
          </a:custGeom>
          <a:ln w="3175">
            <a:solidFill>
              <a:srgbClr val="FFFFFF"/>
            </a:solidFill>
          </a:ln>
        </p:spPr>
        <p:txBody>
          <a:bodyPr wrap="square" lIns="0" tIns="0" rIns="0" bIns="0" rtlCol="0"/>
          <a:lstStyle/>
          <a:p>
            <a:endParaRPr/>
          </a:p>
        </p:txBody>
      </p:sp>
      <p:sp>
        <p:nvSpPr>
          <p:cNvPr id="44" name="object 44"/>
          <p:cNvSpPr/>
          <p:nvPr/>
        </p:nvSpPr>
        <p:spPr>
          <a:xfrm>
            <a:off x="6728610" y="1873694"/>
            <a:ext cx="15240" cy="15240"/>
          </a:xfrm>
          <a:custGeom>
            <a:avLst/>
            <a:gdLst/>
            <a:ahLst/>
            <a:cxnLst/>
            <a:rect l="l" t="t" r="r" b="b"/>
            <a:pathLst>
              <a:path w="15239" h="15239">
                <a:moveTo>
                  <a:pt x="0" y="14986"/>
                </a:moveTo>
                <a:lnTo>
                  <a:pt x="14986" y="0"/>
                </a:lnTo>
              </a:path>
            </a:pathLst>
          </a:custGeom>
          <a:ln w="3175">
            <a:solidFill>
              <a:srgbClr val="FFFFFF"/>
            </a:solidFill>
          </a:ln>
        </p:spPr>
        <p:txBody>
          <a:bodyPr wrap="square" lIns="0" tIns="0" rIns="0" bIns="0" rtlCol="0"/>
          <a:lstStyle/>
          <a:p>
            <a:endParaRPr/>
          </a:p>
        </p:txBody>
      </p:sp>
      <p:sp>
        <p:nvSpPr>
          <p:cNvPr id="45" name="object 45"/>
          <p:cNvSpPr/>
          <p:nvPr/>
        </p:nvSpPr>
        <p:spPr>
          <a:xfrm>
            <a:off x="6744447" y="1800225"/>
            <a:ext cx="73025" cy="73025"/>
          </a:xfrm>
          <a:custGeom>
            <a:avLst/>
            <a:gdLst/>
            <a:ahLst/>
            <a:cxnLst/>
            <a:rect l="l" t="t" r="r" b="b"/>
            <a:pathLst>
              <a:path w="73025" h="73025">
                <a:moveTo>
                  <a:pt x="0" y="72619"/>
                </a:moveTo>
                <a:lnTo>
                  <a:pt x="72619" y="0"/>
                </a:lnTo>
              </a:path>
            </a:pathLst>
          </a:custGeom>
          <a:ln w="3175">
            <a:solidFill>
              <a:srgbClr val="FFFFFF"/>
            </a:solidFill>
          </a:ln>
        </p:spPr>
        <p:txBody>
          <a:bodyPr wrap="square" lIns="0" tIns="0" rIns="0" bIns="0" rtlCol="0"/>
          <a:lstStyle/>
          <a:p>
            <a:endParaRPr/>
          </a:p>
        </p:txBody>
      </p:sp>
      <p:sp>
        <p:nvSpPr>
          <p:cNvPr id="46" name="object 46"/>
          <p:cNvSpPr/>
          <p:nvPr/>
        </p:nvSpPr>
        <p:spPr>
          <a:xfrm>
            <a:off x="6738921" y="1873694"/>
            <a:ext cx="28575" cy="28575"/>
          </a:xfrm>
          <a:custGeom>
            <a:avLst/>
            <a:gdLst/>
            <a:ahLst/>
            <a:cxnLst/>
            <a:rect l="l" t="t" r="r" b="b"/>
            <a:pathLst>
              <a:path w="28575" h="28575">
                <a:moveTo>
                  <a:pt x="0" y="28124"/>
                </a:moveTo>
                <a:lnTo>
                  <a:pt x="28124" y="0"/>
                </a:lnTo>
              </a:path>
            </a:pathLst>
          </a:custGeom>
          <a:ln w="3175">
            <a:solidFill>
              <a:srgbClr val="FFFFFF"/>
            </a:solidFill>
          </a:ln>
        </p:spPr>
        <p:txBody>
          <a:bodyPr wrap="square" lIns="0" tIns="0" rIns="0" bIns="0" rtlCol="0"/>
          <a:lstStyle/>
          <a:p>
            <a:endParaRPr/>
          </a:p>
        </p:txBody>
      </p:sp>
      <p:sp>
        <p:nvSpPr>
          <p:cNvPr id="47" name="object 47"/>
          <p:cNvSpPr/>
          <p:nvPr/>
        </p:nvSpPr>
        <p:spPr>
          <a:xfrm>
            <a:off x="6767045" y="1816651"/>
            <a:ext cx="57150" cy="57150"/>
          </a:xfrm>
          <a:custGeom>
            <a:avLst/>
            <a:gdLst/>
            <a:ahLst/>
            <a:cxnLst/>
            <a:rect l="l" t="t" r="r" b="b"/>
            <a:pathLst>
              <a:path w="57150" h="57150">
                <a:moveTo>
                  <a:pt x="0" y="57043"/>
                </a:moveTo>
                <a:lnTo>
                  <a:pt x="57043" y="0"/>
                </a:lnTo>
              </a:path>
            </a:pathLst>
          </a:custGeom>
          <a:ln w="3175">
            <a:solidFill>
              <a:srgbClr val="FFFFFF"/>
            </a:solidFill>
          </a:ln>
        </p:spPr>
        <p:txBody>
          <a:bodyPr wrap="square" lIns="0" tIns="0" rIns="0" bIns="0" rtlCol="0"/>
          <a:lstStyle/>
          <a:p>
            <a:endParaRPr/>
          </a:p>
        </p:txBody>
      </p:sp>
      <p:sp>
        <p:nvSpPr>
          <p:cNvPr id="48" name="object 48"/>
          <p:cNvSpPr/>
          <p:nvPr/>
        </p:nvSpPr>
        <p:spPr>
          <a:xfrm>
            <a:off x="6794500" y="1802432"/>
            <a:ext cx="41275" cy="41275"/>
          </a:xfrm>
          <a:custGeom>
            <a:avLst/>
            <a:gdLst/>
            <a:ahLst/>
            <a:cxnLst/>
            <a:rect l="l" t="t" r="r" b="b"/>
            <a:pathLst>
              <a:path w="41275" h="41275">
                <a:moveTo>
                  <a:pt x="0" y="41262"/>
                </a:moveTo>
                <a:lnTo>
                  <a:pt x="41262" y="0"/>
                </a:lnTo>
              </a:path>
            </a:pathLst>
          </a:custGeom>
          <a:ln w="3175">
            <a:solidFill>
              <a:srgbClr val="FFFFFF"/>
            </a:solidFill>
          </a:ln>
        </p:spPr>
        <p:txBody>
          <a:bodyPr wrap="square" lIns="0" tIns="0" rIns="0" bIns="0" rtlCol="0"/>
          <a:lstStyle/>
          <a:p>
            <a:endParaRPr/>
          </a:p>
        </p:txBody>
      </p:sp>
      <p:sp>
        <p:nvSpPr>
          <p:cNvPr id="49" name="object 49"/>
          <p:cNvSpPr/>
          <p:nvPr/>
        </p:nvSpPr>
        <p:spPr>
          <a:xfrm>
            <a:off x="6790494" y="1840100"/>
            <a:ext cx="33655" cy="33655"/>
          </a:xfrm>
          <a:custGeom>
            <a:avLst/>
            <a:gdLst/>
            <a:ahLst/>
            <a:cxnLst/>
            <a:rect l="l" t="t" r="r" b="b"/>
            <a:pathLst>
              <a:path w="33655" h="33654">
                <a:moveTo>
                  <a:pt x="0" y="33594"/>
                </a:moveTo>
                <a:lnTo>
                  <a:pt x="33594" y="0"/>
                </a:lnTo>
              </a:path>
            </a:pathLst>
          </a:custGeom>
          <a:ln w="3175">
            <a:solidFill>
              <a:srgbClr val="FFFFFF"/>
            </a:solidFill>
          </a:ln>
        </p:spPr>
        <p:txBody>
          <a:bodyPr wrap="square" lIns="0" tIns="0" rIns="0" bIns="0" rtlCol="0"/>
          <a:lstStyle/>
          <a:p>
            <a:endParaRPr/>
          </a:p>
        </p:txBody>
      </p:sp>
      <p:sp>
        <p:nvSpPr>
          <p:cNvPr id="50" name="object 50"/>
          <p:cNvSpPr/>
          <p:nvPr/>
        </p:nvSpPr>
        <p:spPr>
          <a:xfrm>
            <a:off x="6759542" y="1873694"/>
            <a:ext cx="54610" cy="54610"/>
          </a:xfrm>
          <a:custGeom>
            <a:avLst/>
            <a:gdLst/>
            <a:ahLst/>
            <a:cxnLst/>
            <a:rect l="l" t="t" r="r" b="b"/>
            <a:pathLst>
              <a:path w="54610" h="54610">
                <a:moveTo>
                  <a:pt x="0" y="54400"/>
                </a:moveTo>
                <a:lnTo>
                  <a:pt x="54400" y="0"/>
                </a:lnTo>
              </a:path>
            </a:pathLst>
          </a:custGeom>
          <a:ln w="3175">
            <a:solidFill>
              <a:srgbClr val="FFFFFF"/>
            </a:solidFill>
          </a:ln>
        </p:spPr>
        <p:txBody>
          <a:bodyPr wrap="square" lIns="0" tIns="0" rIns="0" bIns="0" rtlCol="0"/>
          <a:lstStyle/>
          <a:p>
            <a:endParaRPr/>
          </a:p>
        </p:txBody>
      </p:sp>
      <p:sp>
        <p:nvSpPr>
          <p:cNvPr id="51" name="object 51"/>
          <p:cNvSpPr/>
          <p:nvPr/>
        </p:nvSpPr>
        <p:spPr>
          <a:xfrm>
            <a:off x="6813942" y="1863548"/>
            <a:ext cx="10160" cy="10160"/>
          </a:xfrm>
          <a:custGeom>
            <a:avLst/>
            <a:gdLst/>
            <a:ahLst/>
            <a:cxnLst/>
            <a:rect l="l" t="t" r="r" b="b"/>
            <a:pathLst>
              <a:path w="10160" h="10160">
                <a:moveTo>
                  <a:pt x="0" y="10146"/>
                </a:moveTo>
                <a:lnTo>
                  <a:pt x="10146" y="0"/>
                </a:lnTo>
              </a:path>
            </a:pathLst>
          </a:custGeom>
          <a:ln w="3175">
            <a:solidFill>
              <a:srgbClr val="FFFFFF"/>
            </a:solidFill>
          </a:ln>
        </p:spPr>
        <p:txBody>
          <a:bodyPr wrap="square" lIns="0" tIns="0" rIns="0" bIns="0" rtlCol="0"/>
          <a:lstStyle/>
          <a:p>
            <a:endParaRPr/>
          </a:p>
        </p:txBody>
      </p:sp>
      <p:sp>
        <p:nvSpPr>
          <p:cNvPr id="52" name="object 52"/>
          <p:cNvSpPr/>
          <p:nvPr/>
        </p:nvSpPr>
        <p:spPr>
          <a:xfrm>
            <a:off x="6769852" y="1873694"/>
            <a:ext cx="67945" cy="67945"/>
          </a:xfrm>
          <a:custGeom>
            <a:avLst/>
            <a:gdLst/>
            <a:ahLst/>
            <a:cxnLst/>
            <a:rect l="l" t="t" r="r" b="b"/>
            <a:pathLst>
              <a:path w="67944" h="67945">
                <a:moveTo>
                  <a:pt x="0" y="67539"/>
                </a:moveTo>
                <a:lnTo>
                  <a:pt x="67539" y="0"/>
                </a:lnTo>
              </a:path>
            </a:pathLst>
          </a:custGeom>
          <a:ln w="3175">
            <a:solidFill>
              <a:srgbClr val="FFFFFF"/>
            </a:solidFill>
          </a:ln>
        </p:spPr>
        <p:txBody>
          <a:bodyPr wrap="square" lIns="0" tIns="0" rIns="0" bIns="0" rtlCol="0"/>
          <a:lstStyle/>
          <a:p>
            <a:endParaRPr/>
          </a:p>
        </p:txBody>
      </p:sp>
      <p:sp>
        <p:nvSpPr>
          <p:cNvPr id="53" name="object 53"/>
          <p:cNvSpPr/>
          <p:nvPr/>
        </p:nvSpPr>
        <p:spPr>
          <a:xfrm>
            <a:off x="6780163" y="1918002"/>
            <a:ext cx="36830" cy="36830"/>
          </a:xfrm>
          <a:custGeom>
            <a:avLst/>
            <a:gdLst/>
            <a:ahLst/>
            <a:cxnLst/>
            <a:rect l="l" t="t" r="r" b="b"/>
            <a:pathLst>
              <a:path w="36830" h="36829">
                <a:moveTo>
                  <a:pt x="0" y="36369"/>
                </a:moveTo>
                <a:lnTo>
                  <a:pt x="36369" y="0"/>
                </a:lnTo>
              </a:path>
            </a:pathLst>
          </a:custGeom>
          <a:ln w="3175">
            <a:solidFill>
              <a:srgbClr val="FFFFFF"/>
            </a:solidFill>
          </a:ln>
        </p:spPr>
        <p:txBody>
          <a:bodyPr wrap="square" lIns="0" tIns="0" rIns="0" bIns="0" rtlCol="0"/>
          <a:lstStyle/>
          <a:p>
            <a:endParaRPr/>
          </a:p>
        </p:txBody>
      </p:sp>
      <p:sp>
        <p:nvSpPr>
          <p:cNvPr id="54" name="object 54"/>
          <p:cNvSpPr/>
          <p:nvPr/>
        </p:nvSpPr>
        <p:spPr>
          <a:xfrm>
            <a:off x="5118101" y="4180121"/>
            <a:ext cx="159385" cy="134620"/>
          </a:xfrm>
          <a:custGeom>
            <a:avLst/>
            <a:gdLst/>
            <a:ahLst/>
            <a:cxnLst/>
            <a:rect l="l" t="t" r="r" b="b"/>
            <a:pathLst>
              <a:path w="159385" h="134620">
                <a:moveTo>
                  <a:pt x="73456" y="0"/>
                </a:moveTo>
                <a:lnTo>
                  <a:pt x="73456" y="26809"/>
                </a:lnTo>
                <a:lnTo>
                  <a:pt x="0" y="26809"/>
                </a:lnTo>
                <a:lnTo>
                  <a:pt x="0" y="106438"/>
                </a:lnTo>
                <a:lnTo>
                  <a:pt x="73456" y="106438"/>
                </a:lnTo>
                <a:lnTo>
                  <a:pt x="73456" y="134048"/>
                </a:lnTo>
                <a:lnTo>
                  <a:pt x="159384" y="66624"/>
                </a:lnTo>
                <a:lnTo>
                  <a:pt x="73456" y="0"/>
                </a:lnTo>
                <a:close/>
              </a:path>
            </a:pathLst>
          </a:custGeom>
          <a:solidFill>
            <a:srgbClr val="DD0979"/>
          </a:solidFill>
        </p:spPr>
        <p:txBody>
          <a:bodyPr wrap="square" lIns="0" tIns="0" rIns="0" bIns="0" rtlCol="0"/>
          <a:lstStyle/>
          <a:p>
            <a:endParaRPr/>
          </a:p>
        </p:txBody>
      </p:sp>
      <p:sp>
        <p:nvSpPr>
          <p:cNvPr id="55" name="object 55"/>
          <p:cNvSpPr/>
          <p:nvPr/>
        </p:nvSpPr>
        <p:spPr>
          <a:xfrm>
            <a:off x="5118100" y="4284295"/>
            <a:ext cx="2540" cy="2540"/>
          </a:xfrm>
          <a:custGeom>
            <a:avLst/>
            <a:gdLst/>
            <a:ahLst/>
            <a:cxnLst/>
            <a:rect l="l" t="t" r="r" b="b"/>
            <a:pathLst>
              <a:path w="2539" h="2539">
                <a:moveTo>
                  <a:pt x="2260" y="2260"/>
                </a:moveTo>
                <a:lnTo>
                  <a:pt x="0" y="0"/>
                </a:lnTo>
              </a:path>
            </a:pathLst>
          </a:custGeom>
          <a:ln w="3175">
            <a:solidFill>
              <a:srgbClr val="FFFFFF"/>
            </a:solidFill>
          </a:ln>
        </p:spPr>
        <p:txBody>
          <a:bodyPr wrap="square" lIns="0" tIns="0" rIns="0" bIns="0" rtlCol="0"/>
          <a:lstStyle/>
          <a:p>
            <a:endParaRPr/>
          </a:p>
        </p:txBody>
      </p:sp>
      <p:sp>
        <p:nvSpPr>
          <p:cNvPr id="56" name="object 56"/>
          <p:cNvSpPr/>
          <p:nvPr/>
        </p:nvSpPr>
        <p:spPr>
          <a:xfrm>
            <a:off x="5118100" y="4260846"/>
            <a:ext cx="26034" cy="26034"/>
          </a:xfrm>
          <a:custGeom>
            <a:avLst/>
            <a:gdLst/>
            <a:ahLst/>
            <a:cxnLst/>
            <a:rect l="l" t="t" r="r" b="b"/>
            <a:pathLst>
              <a:path w="26035" h="26035">
                <a:moveTo>
                  <a:pt x="25709" y="25709"/>
                </a:moveTo>
                <a:lnTo>
                  <a:pt x="0" y="0"/>
                </a:lnTo>
              </a:path>
            </a:pathLst>
          </a:custGeom>
          <a:ln w="3175">
            <a:solidFill>
              <a:srgbClr val="FFFFFF"/>
            </a:solidFill>
          </a:ln>
        </p:spPr>
        <p:txBody>
          <a:bodyPr wrap="square" lIns="0" tIns="0" rIns="0" bIns="0" rtlCol="0"/>
          <a:lstStyle/>
          <a:p>
            <a:endParaRPr/>
          </a:p>
        </p:txBody>
      </p:sp>
      <p:sp>
        <p:nvSpPr>
          <p:cNvPr id="57" name="object 57"/>
          <p:cNvSpPr/>
          <p:nvPr/>
        </p:nvSpPr>
        <p:spPr>
          <a:xfrm>
            <a:off x="5191556" y="4310855"/>
            <a:ext cx="1905" cy="1905"/>
          </a:xfrm>
          <a:custGeom>
            <a:avLst/>
            <a:gdLst/>
            <a:ahLst/>
            <a:cxnLst/>
            <a:rect l="l" t="t" r="r" b="b"/>
            <a:pathLst>
              <a:path w="1905" h="1904">
                <a:moveTo>
                  <a:pt x="1855" y="1855"/>
                </a:moveTo>
                <a:lnTo>
                  <a:pt x="0" y="0"/>
                </a:lnTo>
              </a:path>
            </a:pathLst>
          </a:custGeom>
          <a:ln w="3175">
            <a:solidFill>
              <a:srgbClr val="FFFFFF"/>
            </a:solidFill>
          </a:ln>
        </p:spPr>
        <p:txBody>
          <a:bodyPr wrap="square" lIns="0" tIns="0" rIns="0" bIns="0" rtlCol="0"/>
          <a:lstStyle/>
          <a:p>
            <a:endParaRPr/>
          </a:p>
        </p:txBody>
      </p:sp>
      <p:sp>
        <p:nvSpPr>
          <p:cNvPr id="58" name="object 58"/>
          <p:cNvSpPr/>
          <p:nvPr/>
        </p:nvSpPr>
        <p:spPr>
          <a:xfrm>
            <a:off x="5118100" y="4237398"/>
            <a:ext cx="49530" cy="49530"/>
          </a:xfrm>
          <a:custGeom>
            <a:avLst/>
            <a:gdLst/>
            <a:ahLst/>
            <a:cxnLst/>
            <a:rect l="l" t="t" r="r" b="b"/>
            <a:pathLst>
              <a:path w="49530" h="49529">
                <a:moveTo>
                  <a:pt x="49157" y="49157"/>
                </a:moveTo>
                <a:lnTo>
                  <a:pt x="0" y="0"/>
                </a:lnTo>
              </a:path>
            </a:pathLst>
          </a:custGeom>
          <a:ln w="3175">
            <a:solidFill>
              <a:srgbClr val="FFFFFF"/>
            </a:solidFill>
          </a:ln>
        </p:spPr>
        <p:txBody>
          <a:bodyPr wrap="square" lIns="0" tIns="0" rIns="0" bIns="0" rtlCol="0"/>
          <a:lstStyle/>
          <a:p>
            <a:endParaRPr/>
          </a:p>
        </p:txBody>
      </p:sp>
      <p:sp>
        <p:nvSpPr>
          <p:cNvPr id="59" name="object 59"/>
          <p:cNvSpPr/>
          <p:nvPr/>
        </p:nvSpPr>
        <p:spPr>
          <a:xfrm>
            <a:off x="5191556" y="4287406"/>
            <a:ext cx="15240" cy="15240"/>
          </a:xfrm>
          <a:custGeom>
            <a:avLst/>
            <a:gdLst/>
            <a:ahLst/>
            <a:cxnLst/>
            <a:rect l="l" t="t" r="r" b="b"/>
            <a:pathLst>
              <a:path w="15239" h="15239">
                <a:moveTo>
                  <a:pt x="14994" y="14994"/>
                </a:moveTo>
                <a:lnTo>
                  <a:pt x="0" y="0"/>
                </a:lnTo>
              </a:path>
            </a:pathLst>
          </a:custGeom>
          <a:ln w="3175">
            <a:solidFill>
              <a:srgbClr val="FFFFFF"/>
            </a:solidFill>
          </a:ln>
        </p:spPr>
        <p:txBody>
          <a:bodyPr wrap="square" lIns="0" tIns="0" rIns="0" bIns="0" rtlCol="0"/>
          <a:lstStyle/>
          <a:p>
            <a:endParaRPr/>
          </a:p>
        </p:txBody>
      </p:sp>
      <p:sp>
        <p:nvSpPr>
          <p:cNvPr id="60" name="object 60"/>
          <p:cNvSpPr/>
          <p:nvPr/>
        </p:nvSpPr>
        <p:spPr>
          <a:xfrm>
            <a:off x="5118100" y="4213949"/>
            <a:ext cx="73025" cy="73025"/>
          </a:xfrm>
          <a:custGeom>
            <a:avLst/>
            <a:gdLst/>
            <a:ahLst/>
            <a:cxnLst/>
            <a:rect l="l" t="t" r="r" b="b"/>
            <a:pathLst>
              <a:path w="73025" h="73025">
                <a:moveTo>
                  <a:pt x="72607" y="72607"/>
                </a:moveTo>
                <a:lnTo>
                  <a:pt x="0" y="0"/>
                </a:lnTo>
              </a:path>
            </a:pathLst>
          </a:custGeom>
          <a:ln w="3175">
            <a:solidFill>
              <a:srgbClr val="FFFFFF"/>
            </a:solidFill>
          </a:ln>
        </p:spPr>
        <p:txBody>
          <a:bodyPr wrap="square" lIns="0" tIns="0" rIns="0" bIns="0" rtlCol="0"/>
          <a:lstStyle/>
          <a:p>
            <a:endParaRPr/>
          </a:p>
        </p:txBody>
      </p:sp>
      <p:sp>
        <p:nvSpPr>
          <p:cNvPr id="61" name="object 61"/>
          <p:cNvSpPr/>
          <p:nvPr/>
        </p:nvSpPr>
        <p:spPr>
          <a:xfrm>
            <a:off x="5134526" y="4206927"/>
            <a:ext cx="85725" cy="85725"/>
          </a:xfrm>
          <a:custGeom>
            <a:avLst/>
            <a:gdLst/>
            <a:ahLst/>
            <a:cxnLst/>
            <a:rect l="l" t="t" r="r" b="b"/>
            <a:pathLst>
              <a:path w="85725" h="85725">
                <a:moveTo>
                  <a:pt x="85163" y="85163"/>
                </a:moveTo>
                <a:lnTo>
                  <a:pt x="0" y="0"/>
                </a:lnTo>
              </a:path>
            </a:pathLst>
          </a:custGeom>
          <a:ln w="3175">
            <a:solidFill>
              <a:srgbClr val="FFFFFF"/>
            </a:solidFill>
          </a:ln>
        </p:spPr>
        <p:txBody>
          <a:bodyPr wrap="square" lIns="0" tIns="0" rIns="0" bIns="0" rtlCol="0"/>
          <a:lstStyle/>
          <a:p>
            <a:endParaRPr/>
          </a:p>
        </p:txBody>
      </p:sp>
      <p:sp>
        <p:nvSpPr>
          <p:cNvPr id="62" name="object 62"/>
          <p:cNvSpPr/>
          <p:nvPr/>
        </p:nvSpPr>
        <p:spPr>
          <a:xfrm>
            <a:off x="5157975" y="4206927"/>
            <a:ext cx="74930" cy="74930"/>
          </a:xfrm>
          <a:custGeom>
            <a:avLst/>
            <a:gdLst/>
            <a:ahLst/>
            <a:cxnLst/>
            <a:rect l="l" t="t" r="r" b="b"/>
            <a:pathLst>
              <a:path w="74930" h="74929">
                <a:moveTo>
                  <a:pt x="74853" y="74853"/>
                </a:moveTo>
                <a:lnTo>
                  <a:pt x="0" y="0"/>
                </a:lnTo>
              </a:path>
            </a:pathLst>
          </a:custGeom>
          <a:ln w="3175">
            <a:solidFill>
              <a:srgbClr val="FFFFFF"/>
            </a:solidFill>
          </a:ln>
        </p:spPr>
        <p:txBody>
          <a:bodyPr wrap="square" lIns="0" tIns="0" rIns="0" bIns="0" rtlCol="0"/>
          <a:lstStyle/>
          <a:p>
            <a:endParaRPr/>
          </a:p>
        </p:txBody>
      </p:sp>
      <p:sp>
        <p:nvSpPr>
          <p:cNvPr id="63" name="object 63"/>
          <p:cNvSpPr/>
          <p:nvPr/>
        </p:nvSpPr>
        <p:spPr>
          <a:xfrm>
            <a:off x="5181424" y="4206927"/>
            <a:ext cx="64769" cy="64769"/>
          </a:xfrm>
          <a:custGeom>
            <a:avLst/>
            <a:gdLst/>
            <a:ahLst/>
            <a:cxnLst/>
            <a:rect l="l" t="t" r="r" b="b"/>
            <a:pathLst>
              <a:path w="64769" h="64770">
                <a:moveTo>
                  <a:pt x="64544" y="64544"/>
                </a:moveTo>
                <a:lnTo>
                  <a:pt x="0" y="0"/>
                </a:lnTo>
              </a:path>
            </a:pathLst>
          </a:custGeom>
          <a:ln w="3175">
            <a:solidFill>
              <a:srgbClr val="FFFFFF"/>
            </a:solidFill>
          </a:ln>
        </p:spPr>
        <p:txBody>
          <a:bodyPr wrap="square" lIns="0" tIns="0" rIns="0" bIns="0" rtlCol="0"/>
          <a:lstStyle/>
          <a:p>
            <a:endParaRPr/>
          </a:p>
        </p:txBody>
      </p:sp>
      <p:sp>
        <p:nvSpPr>
          <p:cNvPr id="64" name="object 64"/>
          <p:cNvSpPr/>
          <p:nvPr/>
        </p:nvSpPr>
        <p:spPr>
          <a:xfrm>
            <a:off x="5191556" y="4193611"/>
            <a:ext cx="67945" cy="67945"/>
          </a:xfrm>
          <a:custGeom>
            <a:avLst/>
            <a:gdLst/>
            <a:ahLst/>
            <a:cxnLst/>
            <a:rect l="l" t="t" r="r" b="b"/>
            <a:pathLst>
              <a:path w="67944" h="67945">
                <a:moveTo>
                  <a:pt x="67550" y="67550"/>
                </a:moveTo>
                <a:lnTo>
                  <a:pt x="0" y="0"/>
                </a:lnTo>
              </a:path>
            </a:pathLst>
          </a:custGeom>
          <a:ln w="3175">
            <a:solidFill>
              <a:srgbClr val="FFFFFF"/>
            </a:solidFill>
          </a:ln>
        </p:spPr>
        <p:txBody>
          <a:bodyPr wrap="square" lIns="0" tIns="0" rIns="0" bIns="0" rtlCol="0"/>
          <a:lstStyle/>
          <a:p>
            <a:endParaRPr/>
          </a:p>
        </p:txBody>
      </p:sp>
      <p:sp>
        <p:nvSpPr>
          <p:cNvPr id="65" name="object 65"/>
          <p:cNvSpPr/>
          <p:nvPr/>
        </p:nvSpPr>
        <p:spPr>
          <a:xfrm>
            <a:off x="5235872" y="4214477"/>
            <a:ext cx="36830" cy="36830"/>
          </a:xfrm>
          <a:custGeom>
            <a:avLst/>
            <a:gdLst/>
            <a:ahLst/>
            <a:cxnLst/>
            <a:rect l="l" t="t" r="r" b="b"/>
            <a:pathLst>
              <a:path w="36830" h="36829">
                <a:moveTo>
                  <a:pt x="36374" y="36374"/>
                </a:moveTo>
                <a:lnTo>
                  <a:pt x="0" y="0"/>
                </a:lnTo>
              </a:path>
            </a:pathLst>
          </a:custGeom>
          <a:ln w="3175">
            <a:solidFill>
              <a:srgbClr val="FFFFFF"/>
            </a:solidFill>
          </a:ln>
        </p:spPr>
        <p:txBody>
          <a:bodyPr wrap="square" lIns="0" tIns="0" rIns="0" bIns="0" rtlCol="0"/>
          <a:lstStyle/>
          <a:p>
            <a:endParaRPr/>
          </a:p>
        </p:txBody>
      </p:sp>
      <p:sp>
        <p:nvSpPr>
          <p:cNvPr id="66" name="object 66"/>
          <p:cNvSpPr/>
          <p:nvPr/>
        </p:nvSpPr>
        <p:spPr>
          <a:xfrm>
            <a:off x="8166100" y="2783840"/>
            <a:ext cx="134620" cy="159385"/>
          </a:xfrm>
          <a:custGeom>
            <a:avLst/>
            <a:gdLst/>
            <a:ahLst/>
            <a:cxnLst/>
            <a:rect l="l" t="t" r="r" b="b"/>
            <a:pathLst>
              <a:path w="134620" h="159385">
                <a:moveTo>
                  <a:pt x="134048" y="73456"/>
                </a:moveTo>
                <a:lnTo>
                  <a:pt x="0" y="73456"/>
                </a:lnTo>
                <a:lnTo>
                  <a:pt x="67424" y="159384"/>
                </a:lnTo>
                <a:lnTo>
                  <a:pt x="134048" y="73456"/>
                </a:lnTo>
                <a:close/>
              </a:path>
              <a:path w="134620" h="159385">
                <a:moveTo>
                  <a:pt x="107238" y="0"/>
                </a:moveTo>
                <a:lnTo>
                  <a:pt x="27609" y="0"/>
                </a:lnTo>
                <a:lnTo>
                  <a:pt x="27609" y="73456"/>
                </a:lnTo>
                <a:lnTo>
                  <a:pt x="107238" y="73456"/>
                </a:lnTo>
                <a:lnTo>
                  <a:pt x="107238" y="0"/>
                </a:lnTo>
                <a:close/>
              </a:path>
            </a:pathLst>
          </a:custGeom>
          <a:solidFill>
            <a:srgbClr val="DD0979"/>
          </a:solidFill>
        </p:spPr>
        <p:txBody>
          <a:bodyPr wrap="square" lIns="0" tIns="0" rIns="0" bIns="0" rtlCol="0"/>
          <a:lstStyle/>
          <a:p>
            <a:endParaRPr/>
          </a:p>
        </p:txBody>
      </p:sp>
      <p:sp>
        <p:nvSpPr>
          <p:cNvPr id="67" name="object 67"/>
          <p:cNvSpPr/>
          <p:nvPr/>
        </p:nvSpPr>
        <p:spPr>
          <a:xfrm>
            <a:off x="8193714" y="2783840"/>
            <a:ext cx="2540" cy="2540"/>
          </a:xfrm>
          <a:custGeom>
            <a:avLst/>
            <a:gdLst/>
            <a:ahLst/>
            <a:cxnLst/>
            <a:rect l="l" t="t" r="r" b="b"/>
            <a:pathLst>
              <a:path w="2539" h="2539">
                <a:moveTo>
                  <a:pt x="0" y="2259"/>
                </a:moveTo>
                <a:lnTo>
                  <a:pt x="2259" y="0"/>
                </a:lnTo>
              </a:path>
            </a:pathLst>
          </a:custGeom>
          <a:ln w="3175">
            <a:solidFill>
              <a:srgbClr val="FFFFFF"/>
            </a:solidFill>
          </a:ln>
        </p:spPr>
        <p:txBody>
          <a:bodyPr wrap="square" lIns="0" tIns="0" rIns="0" bIns="0" rtlCol="0"/>
          <a:lstStyle/>
          <a:p>
            <a:endParaRPr/>
          </a:p>
        </p:txBody>
      </p:sp>
      <p:sp>
        <p:nvSpPr>
          <p:cNvPr id="68" name="object 68"/>
          <p:cNvSpPr/>
          <p:nvPr/>
        </p:nvSpPr>
        <p:spPr>
          <a:xfrm>
            <a:off x="8193714" y="2783840"/>
            <a:ext cx="26034" cy="26034"/>
          </a:xfrm>
          <a:custGeom>
            <a:avLst/>
            <a:gdLst/>
            <a:ahLst/>
            <a:cxnLst/>
            <a:rect l="l" t="t" r="r" b="b"/>
            <a:pathLst>
              <a:path w="26035" h="26035">
                <a:moveTo>
                  <a:pt x="0" y="25708"/>
                </a:moveTo>
                <a:lnTo>
                  <a:pt x="25708" y="0"/>
                </a:lnTo>
              </a:path>
            </a:pathLst>
          </a:custGeom>
          <a:ln w="3175">
            <a:solidFill>
              <a:srgbClr val="FFFFFF"/>
            </a:solidFill>
          </a:ln>
        </p:spPr>
        <p:txBody>
          <a:bodyPr wrap="square" lIns="0" tIns="0" rIns="0" bIns="0" rtlCol="0"/>
          <a:lstStyle/>
          <a:p>
            <a:endParaRPr/>
          </a:p>
        </p:txBody>
      </p:sp>
      <p:sp>
        <p:nvSpPr>
          <p:cNvPr id="69" name="object 69"/>
          <p:cNvSpPr/>
          <p:nvPr/>
        </p:nvSpPr>
        <p:spPr>
          <a:xfrm>
            <a:off x="8167559" y="2857297"/>
            <a:ext cx="1905" cy="1905"/>
          </a:xfrm>
          <a:custGeom>
            <a:avLst/>
            <a:gdLst/>
            <a:ahLst/>
            <a:cxnLst/>
            <a:rect l="l" t="t" r="r" b="b"/>
            <a:pathLst>
              <a:path w="1904" h="1904">
                <a:moveTo>
                  <a:pt x="0" y="1854"/>
                </a:moveTo>
                <a:lnTo>
                  <a:pt x="1854" y="0"/>
                </a:lnTo>
              </a:path>
            </a:pathLst>
          </a:custGeom>
          <a:ln w="3175">
            <a:solidFill>
              <a:srgbClr val="FFFFFF"/>
            </a:solidFill>
          </a:ln>
        </p:spPr>
        <p:txBody>
          <a:bodyPr wrap="square" lIns="0" tIns="0" rIns="0" bIns="0" rtlCol="0"/>
          <a:lstStyle/>
          <a:p>
            <a:endParaRPr/>
          </a:p>
        </p:txBody>
      </p:sp>
      <p:sp>
        <p:nvSpPr>
          <p:cNvPr id="70" name="object 70"/>
          <p:cNvSpPr/>
          <p:nvPr/>
        </p:nvSpPr>
        <p:spPr>
          <a:xfrm>
            <a:off x="8193714" y="2783840"/>
            <a:ext cx="49530" cy="49530"/>
          </a:xfrm>
          <a:custGeom>
            <a:avLst/>
            <a:gdLst/>
            <a:ahLst/>
            <a:cxnLst/>
            <a:rect l="l" t="t" r="r" b="b"/>
            <a:pathLst>
              <a:path w="49529" h="49529">
                <a:moveTo>
                  <a:pt x="0" y="49156"/>
                </a:moveTo>
                <a:lnTo>
                  <a:pt x="49156" y="0"/>
                </a:lnTo>
              </a:path>
            </a:pathLst>
          </a:custGeom>
          <a:ln w="3175">
            <a:solidFill>
              <a:srgbClr val="FFFFFF"/>
            </a:solidFill>
          </a:ln>
        </p:spPr>
        <p:txBody>
          <a:bodyPr wrap="square" lIns="0" tIns="0" rIns="0" bIns="0" rtlCol="0"/>
          <a:lstStyle/>
          <a:p>
            <a:endParaRPr/>
          </a:p>
        </p:txBody>
      </p:sp>
      <p:sp>
        <p:nvSpPr>
          <p:cNvPr id="71" name="object 71"/>
          <p:cNvSpPr/>
          <p:nvPr/>
        </p:nvSpPr>
        <p:spPr>
          <a:xfrm>
            <a:off x="8177868" y="2857297"/>
            <a:ext cx="15240" cy="15240"/>
          </a:xfrm>
          <a:custGeom>
            <a:avLst/>
            <a:gdLst/>
            <a:ahLst/>
            <a:cxnLst/>
            <a:rect l="l" t="t" r="r" b="b"/>
            <a:pathLst>
              <a:path w="15239" h="15239">
                <a:moveTo>
                  <a:pt x="0" y="14995"/>
                </a:moveTo>
                <a:lnTo>
                  <a:pt x="14995" y="0"/>
                </a:lnTo>
              </a:path>
            </a:pathLst>
          </a:custGeom>
          <a:ln w="3175">
            <a:solidFill>
              <a:srgbClr val="FFFFFF"/>
            </a:solidFill>
          </a:ln>
        </p:spPr>
        <p:txBody>
          <a:bodyPr wrap="square" lIns="0" tIns="0" rIns="0" bIns="0" rtlCol="0"/>
          <a:lstStyle/>
          <a:p>
            <a:endParaRPr/>
          </a:p>
        </p:txBody>
      </p:sp>
      <p:sp>
        <p:nvSpPr>
          <p:cNvPr id="72" name="object 72"/>
          <p:cNvSpPr/>
          <p:nvPr/>
        </p:nvSpPr>
        <p:spPr>
          <a:xfrm>
            <a:off x="8193714" y="2783840"/>
            <a:ext cx="73025" cy="73025"/>
          </a:xfrm>
          <a:custGeom>
            <a:avLst/>
            <a:gdLst/>
            <a:ahLst/>
            <a:cxnLst/>
            <a:rect l="l" t="t" r="r" b="b"/>
            <a:pathLst>
              <a:path w="73025" h="73025">
                <a:moveTo>
                  <a:pt x="0" y="72606"/>
                </a:moveTo>
                <a:lnTo>
                  <a:pt x="72606" y="0"/>
                </a:lnTo>
              </a:path>
            </a:pathLst>
          </a:custGeom>
          <a:ln w="3175">
            <a:solidFill>
              <a:srgbClr val="FFFFFF"/>
            </a:solidFill>
          </a:ln>
        </p:spPr>
        <p:txBody>
          <a:bodyPr wrap="square" lIns="0" tIns="0" rIns="0" bIns="0" rtlCol="0"/>
          <a:lstStyle/>
          <a:p>
            <a:endParaRPr/>
          </a:p>
        </p:txBody>
      </p:sp>
      <p:sp>
        <p:nvSpPr>
          <p:cNvPr id="73" name="object 73"/>
          <p:cNvSpPr/>
          <p:nvPr/>
        </p:nvSpPr>
        <p:spPr>
          <a:xfrm>
            <a:off x="8188176" y="2857297"/>
            <a:ext cx="28575" cy="28575"/>
          </a:xfrm>
          <a:custGeom>
            <a:avLst/>
            <a:gdLst/>
            <a:ahLst/>
            <a:cxnLst/>
            <a:rect l="l" t="t" r="r" b="b"/>
            <a:pathLst>
              <a:path w="28575" h="28575">
                <a:moveTo>
                  <a:pt x="0" y="28134"/>
                </a:moveTo>
                <a:lnTo>
                  <a:pt x="28134" y="0"/>
                </a:lnTo>
              </a:path>
            </a:pathLst>
          </a:custGeom>
          <a:ln w="3175">
            <a:solidFill>
              <a:srgbClr val="FFFFFF"/>
            </a:solidFill>
          </a:ln>
        </p:spPr>
        <p:txBody>
          <a:bodyPr wrap="square" lIns="0" tIns="0" rIns="0" bIns="0" rtlCol="0"/>
          <a:lstStyle/>
          <a:p>
            <a:endParaRPr/>
          </a:p>
        </p:txBody>
      </p:sp>
      <p:sp>
        <p:nvSpPr>
          <p:cNvPr id="74" name="object 74"/>
          <p:cNvSpPr/>
          <p:nvPr/>
        </p:nvSpPr>
        <p:spPr>
          <a:xfrm>
            <a:off x="8216311" y="2800265"/>
            <a:ext cx="57150" cy="57150"/>
          </a:xfrm>
          <a:custGeom>
            <a:avLst/>
            <a:gdLst/>
            <a:ahLst/>
            <a:cxnLst/>
            <a:rect l="l" t="t" r="r" b="b"/>
            <a:pathLst>
              <a:path w="57150" h="57150">
                <a:moveTo>
                  <a:pt x="0" y="57031"/>
                </a:moveTo>
                <a:lnTo>
                  <a:pt x="57031" y="0"/>
                </a:lnTo>
              </a:path>
            </a:pathLst>
          </a:custGeom>
          <a:ln w="3175">
            <a:solidFill>
              <a:srgbClr val="FFFFFF"/>
            </a:solidFill>
          </a:ln>
        </p:spPr>
        <p:txBody>
          <a:bodyPr wrap="square" lIns="0" tIns="0" rIns="0" bIns="0" rtlCol="0"/>
          <a:lstStyle/>
          <a:p>
            <a:endParaRPr/>
          </a:p>
        </p:txBody>
      </p:sp>
      <p:sp>
        <p:nvSpPr>
          <p:cNvPr id="75" name="object 75"/>
          <p:cNvSpPr/>
          <p:nvPr/>
        </p:nvSpPr>
        <p:spPr>
          <a:xfrm>
            <a:off x="8198485" y="2857297"/>
            <a:ext cx="41275" cy="41275"/>
          </a:xfrm>
          <a:custGeom>
            <a:avLst/>
            <a:gdLst/>
            <a:ahLst/>
            <a:cxnLst/>
            <a:rect l="l" t="t" r="r" b="b"/>
            <a:pathLst>
              <a:path w="41275" h="41275">
                <a:moveTo>
                  <a:pt x="0" y="41275"/>
                </a:moveTo>
                <a:lnTo>
                  <a:pt x="41275" y="0"/>
                </a:lnTo>
              </a:path>
            </a:pathLst>
          </a:custGeom>
          <a:ln w="3175">
            <a:solidFill>
              <a:srgbClr val="FFFFFF"/>
            </a:solidFill>
          </a:ln>
        </p:spPr>
        <p:txBody>
          <a:bodyPr wrap="square" lIns="0" tIns="0" rIns="0" bIns="0" rtlCol="0"/>
          <a:lstStyle/>
          <a:p>
            <a:endParaRPr/>
          </a:p>
        </p:txBody>
      </p:sp>
      <p:sp>
        <p:nvSpPr>
          <p:cNvPr id="76" name="object 76"/>
          <p:cNvSpPr/>
          <p:nvPr/>
        </p:nvSpPr>
        <p:spPr>
          <a:xfrm>
            <a:off x="8239760" y="2823715"/>
            <a:ext cx="33655" cy="33655"/>
          </a:xfrm>
          <a:custGeom>
            <a:avLst/>
            <a:gdLst/>
            <a:ahLst/>
            <a:cxnLst/>
            <a:rect l="l" t="t" r="r" b="b"/>
            <a:pathLst>
              <a:path w="33654" h="33654">
                <a:moveTo>
                  <a:pt x="0" y="33582"/>
                </a:moveTo>
                <a:lnTo>
                  <a:pt x="33582" y="0"/>
                </a:lnTo>
              </a:path>
            </a:pathLst>
          </a:custGeom>
          <a:ln w="3175">
            <a:solidFill>
              <a:srgbClr val="FFFFFF"/>
            </a:solidFill>
          </a:ln>
        </p:spPr>
        <p:txBody>
          <a:bodyPr wrap="square" lIns="0" tIns="0" rIns="0" bIns="0" rtlCol="0"/>
          <a:lstStyle/>
          <a:p>
            <a:endParaRPr/>
          </a:p>
        </p:txBody>
      </p:sp>
      <p:sp>
        <p:nvSpPr>
          <p:cNvPr id="77" name="object 77"/>
          <p:cNvSpPr/>
          <p:nvPr/>
        </p:nvSpPr>
        <p:spPr>
          <a:xfrm>
            <a:off x="8208793" y="2857297"/>
            <a:ext cx="54610" cy="54610"/>
          </a:xfrm>
          <a:custGeom>
            <a:avLst/>
            <a:gdLst/>
            <a:ahLst/>
            <a:cxnLst/>
            <a:rect l="l" t="t" r="r" b="b"/>
            <a:pathLst>
              <a:path w="54610" h="54610">
                <a:moveTo>
                  <a:pt x="0" y="54414"/>
                </a:moveTo>
                <a:lnTo>
                  <a:pt x="54414" y="0"/>
                </a:lnTo>
              </a:path>
            </a:pathLst>
          </a:custGeom>
          <a:ln w="3175">
            <a:solidFill>
              <a:srgbClr val="FFFFFF"/>
            </a:solidFill>
          </a:ln>
        </p:spPr>
        <p:txBody>
          <a:bodyPr wrap="square" lIns="0" tIns="0" rIns="0" bIns="0" rtlCol="0"/>
          <a:lstStyle/>
          <a:p>
            <a:endParaRPr/>
          </a:p>
        </p:txBody>
      </p:sp>
      <p:sp>
        <p:nvSpPr>
          <p:cNvPr id="78" name="object 78"/>
          <p:cNvSpPr/>
          <p:nvPr/>
        </p:nvSpPr>
        <p:spPr>
          <a:xfrm>
            <a:off x="8263208" y="2847162"/>
            <a:ext cx="10160" cy="10160"/>
          </a:xfrm>
          <a:custGeom>
            <a:avLst/>
            <a:gdLst/>
            <a:ahLst/>
            <a:cxnLst/>
            <a:rect l="l" t="t" r="r" b="b"/>
            <a:pathLst>
              <a:path w="10160" h="10160">
                <a:moveTo>
                  <a:pt x="0" y="10134"/>
                </a:moveTo>
                <a:lnTo>
                  <a:pt x="10134" y="0"/>
                </a:lnTo>
              </a:path>
            </a:pathLst>
          </a:custGeom>
          <a:ln w="3175">
            <a:solidFill>
              <a:srgbClr val="FFFFFF"/>
            </a:solidFill>
          </a:ln>
        </p:spPr>
        <p:txBody>
          <a:bodyPr wrap="square" lIns="0" tIns="0" rIns="0" bIns="0" rtlCol="0"/>
          <a:lstStyle/>
          <a:p>
            <a:endParaRPr/>
          </a:p>
        </p:txBody>
      </p:sp>
      <p:sp>
        <p:nvSpPr>
          <p:cNvPr id="79" name="object 79"/>
          <p:cNvSpPr/>
          <p:nvPr/>
        </p:nvSpPr>
        <p:spPr>
          <a:xfrm>
            <a:off x="8219102" y="2857297"/>
            <a:ext cx="67945" cy="67945"/>
          </a:xfrm>
          <a:custGeom>
            <a:avLst/>
            <a:gdLst/>
            <a:ahLst/>
            <a:cxnLst/>
            <a:rect l="l" t="t" r="r" b="b"/>
            <a:pathLst>
              <a:path w="67945" h="67945">
                <a:moveTo>
                  <a:pt x="0" y="67555"/>
                </a:moveTo>
                <a:lnTo>
                  <a:pt x="67555" y="0"/>
                </a:lnTo>
              </a:path>
            </a:pathLst>
          </a:custGeom>
          <a:ln w="3175">
            <a:solidFill>
              <a:srgbClr val="FFFFFF"/>
            </a:solidFill>
          </a:ln>
        </p:spPr>
        <p:txBody>
          <a:bodyPr wrap="square" lIns="0" tIns="0" rIns="0" bIns="0" rtlCol="0"/>
          <a:lstStyle/>
          <a:p>
            <a:endParaRPr/>
          </a:p>
        </p:txBody>
      </p:sp>
      <p:sp>
        <p:nvSpPr>
          <p:cNvPr id="80" name="object 80"/>
          <p:cNvSpPr/>
          <p:nvPr/>
        </p:nvSpPr>
        <p:spPr>
          <a:xfrm>
            <a:off x="8229411" y="2901663"/>
            <a:ext cx="36830" cy="36830"/>
          </a:xfrm>
          <a:custGeom>
            <a:avLst/>
            <a:gdLst/>
            <a:ahLst/>
            <a:cxnLst/>
            <a:rect l="l" t="t" r="r" b="b"/>
            <a:pathLst>
              <a:path w="36829" h="36829">
                <a:moveTo>
                  <a:pt x="0" y="36330"/>
                </a:moveTo>
                <a:lnTo>
                  <a:pt x="36330" y="0"/>
                </a:lnTo>
              </a:path>
            </a:pathLst>
          </a:custGeom>
          <a:ln w="3175">
            <a:solidFill>
              <a:srgbClr val="FFFFFF"/>
            </a:solidFill>
          </a:ln>
        </p:spPr>
        <p:txBody>
          <a:bodyPr wrap="square" lIns="0" tIns="0" rIns="0" bIns="0" rtlCol="0"/>
          <a:lstStyle/>
          <a:p>
            <a:endParaRPr/>
          </a:p>
        </p:txBody>
      </p:sp>
      <p:sp>
        <p:nvSpPr>
          <p:cNvPr id="81" name="object 81"/>
          <p:cNvSpPr/>
          <p:nvPr/>
        </p:nvSpPr>
        <p:spPr>
          <a:xfrm>
            <a:off x="8394700" y="1800230"/>
            <a:ext cx="134620" cy="159385"/>
          </a:xfrm>
          <a:custGeom>
            <a:avLst/>
            <a:gdLst/>
            <a:ahLst/>
            <a:cxnLst/>
            <a:rect l="l" t="t" r="r" b="b"/>
            <a:pathLst>
              <a:path w="134620" h="159385">
                <a:moveTo>
                  <a:pt x="134048" y="73456"/>
                </a:moveTo>
                <a:lnTo>
                  <a:pt x="0" y="73456"/>
                </a:lnTo>
                <a:lnTo>
                  <a:pt x="67424" y="159384"/>
                </a:lnTo>
                <a:lnTo>
                  <a:pt x="134048" y="73456"/>
                </a:lnTo>
                <a:close/>
              </a:path>
              <a:path w="134620" h="159385">
                <a:moveTo>
                  <a:pt x="107238" y="0"/>
                </a:moveTo>
                <a:lnTo>
                  <a:pt x="27609" y="0"/>
                </a:lnTo>
                <a:lnTo>
                  <a:pt x="27609" y="73456"/>
                </a:lnTo>
                <a:lnTo>
                  <a:pt x="107238" y="73456"/>
                </a:lnTo>
                <a:lnTo>
                  <a:pt x="107238" y="0"/>
                </a:lnTo>
                <a:close/>
              </a:path>
            </a:pathLst>
          </a:custGeom>
          <a:solidFill>
            <a:srgbClr val="DD0979"/>
          </a:solidFill>
        </p:spPr>
        <p:txBody>
          <a:bodyPr wrap="square" lIns="0" tIns="0" rIns="0" bIns="0" rtlCol="0"/>
          <a:lstStyle/>
          <a:p>
            <a:endParaRPr/>
          </a:p>
        </p:txBody>
      </p:sp>
      <p:sp>
        <p:nvSpPr>
          <p:cNvPr id="82" name="object 82"/>
          <p:cNvSpPr/>
          <p:nvPr/>
        </p:nvSpPr>
        <p:spPr>
          <a:xfrm>
            <a:off x="8422314" y="1800225"/>
            <a:ext cx="2540" cy="2540"/>
          </a:xfrm>
          <a:custGeom>
            <a:avLst/>
            <a:gdLst/>
            <a:ahLst/>
            <a:cxnLst/>
            <a:rect l="l" t="t" r="r" b="b"/>
            <a:pathLst>
              <a:path w="2539" h="2539">
                <a:moveTo>
                  <a:pt x="0" y="2264"/>
                </a:moveTo>
                <a:lnTo>
                  <a:pt x="2264" y="0"/>
                </a:lnTo>
              </a:path>
            </a:pathLst>
          </a:custGeom>
          <a:ln w="3175">
            <a:solidFill>
              <a:srgbClr val="FFFFFF"/>
            </a:solidFill>
          </a:ln>
        </p:spPr>
        <p:txBody>
          <a:bodyPr wrap="square" lIns="0" tIns="0" rIns="0" bIns="0" rtlCol="0"/>
          <a:lstStyle/>
          <a:p>
            <a:endParaRPr/>
          </a:p>
        </p:txBody>
      </p:sp>
      <p:sp>
        <p:nvSpPr>
          <p:cNvPr id="83" name="object 83"/>
          <p:cNvSpPr/>
          <p:nvPr/>
        </p:nvSpPr>
        <p:spPr>
          <a:xfrm>
            <a:off x="8422314" y="1800225"/>
            <a:ext cx="26034" cy="26034"/>
          </a:xfrm>
          <a:custGeom>
            <a:avLst/>
            <a:gdLst/>
            <a:ahLst/>
            <a:cxnLst/>
            <a:rect l="l" t="t" r="r" b="b"/>
            <a:pathLst>
              <a:path w="26035" h="26035">
                <a:moveTo>
                  <a:pt x="0" y="25713"/>
                </a:moveTo>
                <a:lnTo>
                  <a:pt x="25713" y="0"/>
                </a:lnTo>
              </a:path>
            </a:pathLst>
          </a:custGeom>
          <a:ln w="3175">
            <a:solidFill>
              <a:srgbClr val="FFFFFF"/>
            </a:solidFill>
          </a:ln>
        </p:spPr>
        <p:txBody>
          <a:bodyPr wrap="square" lIns="0" tIns="0" rIns="0" bIns="0" rtlCol="0"/>
          <a:lstStyle/>
          <a:p>
            <a:endParaRPr/>
          </a:p>
        </p:txBody>
      </p:sp>
      <p:sp>
        <p:nvSpPr>
          <p:cNvPr id="84" name="object 84"/>
          <p:cNvSpPr/>
          <p:nvPr/>
        </p:nvSpPr>
        <p:spPr>
          <a:xfrm>
            <a:off x="8396156" y="1873694"/>
            <a:ext cx="1905" cy="1905"/>
          </a:xfrm>
          <a:custGeom>
            <a:avLst/>
            <a:gdLst/>
            <a:ahLst/>
            <a:cxnLst/>
            <a:rect l="l" t="t" r="r" b="b"/>
            <a:pathLst>
              <a:path w="1904" h="1904">
                <a:moveTo>
                  <a:pt x="0" y="1850"/>
                </a:moveTo>
                <a:lnTo>
                  <a:pt x="1850" y="0"/>
                </a:lnTo>
              </a:path>
            </a:pathLst>
          </a:custGeom>
          <a:ln w="3175">
            <a:solidFill>
              <a:srgbClr val="FFFFFF"/>
            </a:solidFill>
          </a:ln>
        </p:spPr>
        <p:txBody>
          <a:bodyPr wrap="square" lIns="0" tIns="0" rIns="0" bIns="0" rtlCol="0"/>
          <a:lstStyle/>
          <a:p>
            <a:endParaRPr/>
          </a:p>
        </p:txBody>
      </p:sp>
      <p:sp>
        <p:nvSpPr>
          <p:cNvPr id="85" name="object 85"/>
          <p:cNvSpPr/>
          <p:nvPr/>
        </p:nvSpPr>
        <p:spPr>
          <a:xfrm>
            <a:off x="8422314" y="1800225"/>
            <a:ext cx="49530" cy="49530"/>
          </a:xfrm>
          <a:custGeom>
            <a:avLst/>
            <a:gdLst/>
            <a:ahLst/>
            <a:cxnLst/>
            <a:rect l="l" t="t" r="r" b="b"/>
            <a:pathLst>
              <a:path w="49529" h="49529">
                <a:moveTo>
                  <a:pt x="0" y="49161"/>
                </a:moveTo>
                <a:lnTo>
                  <a:pt x="49161" y="0"/>
                </a:lnTo>
              </a:path>
            </a:pathLst>
          </a:custGeom>
          <a:ln w="3175">
            <a:solidFill>
              <a:srgbClr val="FFFFFF"/>
            </a:solidFill>
          </a:ln>
        </p:spPr>
        <p:txBody>
          <a:bodyPr wrap="square" lIns="0" tIns="0" rIns="0" bIns="0" rtlCol="0"/>
          <a:lstStyle/>
          <a:p>
            <a:endParaRPr/>
          </a:p>
        </p:txBody>
      </p:sp>
      <p:sp>
        <p:nvSpPr>
          <p:cNvPr id="86" name="object 86"/>
          <p:cNvSpPr/>
          <p:nvPr/>
        </p:nvSpPr>
        <p:spPr>
          <a:xfrm>
            <a:off x="12204700" y="3019425"/>
            <a:ext cx="15240" cy="15240"/>
          </a:xfrm>
          <a:custGeom>
            <a:avLst/>
            <a:gdLst/>
            <a:ahLst/>
            <a:cxnLst/>
            <a:rect l="l" t="t" r="r" b="b"/>
            <a:pathLst>
              <a:path w="15239" h="15239">
                <a:moveTo>
                  <a:pt x="0" y="14989"/>
                </a:moveTo>
                <a:lnTo>
                  <a:pt x="14989" y="0"/>
                </a:lnTo>
              </a:path>
            </a:pathLst>
          </a:custGeom>
          <a:ln w="3175">
            <a:solidFill>
              <a:srgbClr val="FFFFFF"/>
            </a:solidFill>
          </a:ln>
        </p:spPr>
        <p:txBody>
          <a:bodyPr wrap="square" lIns="0" tIns="0" rIns="0" bIns="0" rtlCol="0"/>
          <a:lstStyle/>
          <a:p>
            <a:endParaRPr/>
          </a:p>
        </p:txBody>
      </p:sp>
      <p:sp>
        <p:nvSpPr>
          <p:cNvPr id="87" name="object 87"/>
          <p:cNvSpPr/>
          <p:nvPr/>
        </p:nvSpPr>
        <p:spPr>
          <a:xfrm>
            <a:off x="8422314" y="1800225"/>
            <a:ext cx="73025" cy="73025"/>
          </a:xfrm>
          <a:custGeom>
            <a:avLst/>
            <a:gdLst/>
            <a:ahLst/>
            <a:cxnLst/>
            <a:rect l="l" t="t" r="r" b="b"/>
            <a:pathLst>
              <a:path w="73025" h="73025">
                <a:moveTo>
                  <a:pt x="0" y="72611"/>
                </a:moveTo>
                <a:lnTo>
                  <a:pt x="72611" y="0"/>
                </a:lnTo>
              </a:path>
            </a:pathLst>
          </a:custGeom>
          <a:ln w="3175">
            <a:solidFill>
              <a:srgbClr val="FFFFFF"/>
            </a:solidFill>
          </a:ln>
        </p:spPr>
        <p:txBody>
          <a:bodyPr wrap="square" lIns="0" tIns="0" rIns="0" bIns="0" rtlCol="0"/>
          <a:lstStyle/>
          <a:p>
            <a:endParaRPr/>
          </a:p>
        </p:txBody>
      </p:sp>
      <p:sp>
        <p:nvSpPr>
          <p:cNvPr id="88" name="object 88"/>
          <p:cNvSpPr/>
          <p:nvPr/>
        </p:nvSpPr>
        <p:spPr>
          <a:xfrm>
            <a:off x="12766299" y="2597150"/>
            <a:ext cx="28575" cy="28575"/>
          </a:xfrm>
          <a:custGeom>
            <a:avLst/>
            <a:gdLst/>
            <a:ahLst/>
            <a:cxnLst/>
            <a:rect l="l" t="t" r="r" b="b"/>
            <a:pathLst>
              <a:path w="28575" h="28575">
                <a:moveTo>
                  <a:pt x="0" y="28128"/>
                </a:moveTo>
                <a:lnTo>
                  <a:pt x="28128" y="0"/>
                </a:lnTo>
              </a:path>
            </a:pathLst>
          </a:custGeom>
          <a:ln w="3175">
            <a:solidFill>
              <a:srgbClr val="FFFFFF"/>
            </a:solidFill>
          </a:ln>
        </p:spPr>
        <p:txBody>
          <a:bodyPr wrap="square" lIns="0" tIns="0" rIns="0" bIns="0" rtlCol="0"/>
          <a:lstStyle/>
          <a:p>
            <a:endParaRPr/>
          </a:p>
        </p:txBody>
      </p:sp>
      <p:sp>
        <p:nvSpPr>
          <p:cNvPr id="89" name="object 89"/>
          <p:cNvSpPr/>
          <p:nvPr/>
        </p:nvSpPr>
        <p:spPr>
          <a:xfrm>
            <a:off x="11518900" y="1419225"/>
            <a:ext cx="57150" cy="57150"/>
          </a:xfrm>
          <a:custGeom>
            <a:avLst/>
            <a:gdLst/>
            <a:ahLst/>
            <a:cxnLst/>
            <a:rect l="l" t="t" r="r" b="b"/>
            <a:pathLst>
              <a:path w="57150" h="57150">
                <a:moveTo>
                  <a:pt x="0" y="57039"/>
                </a:moveTo>
                <a:lnTo>
                  <a:pt x="57039" y="0"/>
                </a:lnTo>
              </a:path>
            </a:pathLst>
          </a:custGeom>
          <a:ln w="3175">
            <a:solidFill>
              <a:srgbClr val="FFFFFF"/>
            </a:solidFill>
          </a:ln>
        </p:spPr>
        <p:txBody>
          <a:bodyPr wrap="square" lIns="0" tIns="0" rIns="0" bIns="0" rtlCol="0"/>
          <a:lstStyle/>
          <a:p>
            <a:endParaRPr/>
          </a:p>
        </p:txBody>
      </p:sp>
      <p:sp>
        <p:nvSpPr>
          <p:cNvPr id="90" name="object 90"/>
          <p:cNvSpPr/>
          <p:nvPr/>
        </p:nvSpPr>
        <p:spPr>
          <a:xfrm>
            <a:off x="8427084" y="1873694"/>
            <a:ext cx="41275" cy="41275"/>
          </a:xfrm>
          <a:custGeom>
            <a:avLst/>
            <a:gdLst/>
            <a:ahLst/>
            <a:cxnLst/>
            <a:rect l="l" t="t" r="r" b="b"/>
            <a:pathLst>
              <a:path w="41275" h="41275">
                <a:moveTo>
                  <a:pt x="0" y="41268"/>
                </a:moveTo>
                <a:lnTo>
                  <a:pt x="41268" y="0"/>
                </a:lnTo>
              </a:path>
            </a:pathLst>
          </a:custGeom>
          <a:ln w="3175">
            <a:solidFill>
              <a:srgbClr val="FFFFFF"/>
            </a:solidFill>
          </a:ln>
        </p:spPr>
        <p:txBody>
          <a:bodyPr wrap="square" lIns="0" tIns="0" rIns="0" bIns="0" rtlCol="0"/>
          <a:lstStyle/>
          <a:p>
            <a:endParaRPr/>
          </a:p>
        </p:txBody>
      </p:sp>
      <p:sp>
        <p:nvSpPr>
          <p:cNvPr id="91" name="object 91"/>
          <p:cNvSpPr/>
          <p:nvPr/>
        </p:nvSpPr>
        <p:spPr>
          <a:xfrm>
            <a:off x="12817877" y="2604770"/>
            <a:ext cx="33655" cy="33655"/>
          </a:xfrm>
          <a:custGeom>
            <a:avLst/>
            <a:gdLst/>
            <a:ahLst/>
            <a:cxnLst/>
            <a:rect l="l" t="t" r="r" b="b"/>
            <a:pathLst>
              <a:path w="33654" h="33654">
                <a:moveTo>
                  <a:pt x="0" y="33590"/>
                </a:moveTo>
                <a:lnTo>
                  <a:pt x="33590" y="0"/>
                </a:lnTo>
              </a:path>
            </a:pathLst>
          </a:custGeom>
          <a:ln w="3175">
            <a:solidFill>
              <a:srgbClr val="FFFFFF"/>
            </a:solidFill>
          </a:ln>
        </p:spPr>
        <p:txBody>
          <a:bodyPr wrap="square" lIns="0" tIns="0" rIns="0" bIns="0" rtlCol="0"/>
          <a:lstStyle/>
          <a:p>
            <a:endParaRPr/>
          </a:p>
        </p:txBody>
      </p:sp>
      <p:sp>
        <p:nvSpPr>
          <p:cNvPr id="92" name="object 92"/>
          <p:cNvSpPr/>
          <p:nvPr/>
        </p:nvSpPr>
        <p:spPr>
          <a:xfrm>
            <a:off x="11823700" y="2181225"/>
            <a:ext cx="54610" cy="54610"/>
          </a:xfrm>
          <a:custGeom>
            <a:avLst/>
            <a:gdLst/>
            <a:ahLst/>
            <a:cxnLst/>
            <a:rect l="l" t="t" r="r" b="b"/>
            <a:pathLst>
              <a:path w="54610" h="54610">
                <a:moveTo>
                  <a:pt x="0" y="54407"/>
                </a:moveTo>
                <a:lnTo>
                  <a:pt x="54407" y="0"/>
                </a:lnTo>
              </a:path>
            </a:pathLst>
          </a:custGeom>
          <a:ln w="3175">
            <a:solidFill>
              <a:srgbClr val="FFFFFF"/>
            </a:solidFill>
          </a:ln>
        </p:spPr>
        <p:txBody>
          <a:bodyPr wrap="square" lIns="0" tIns="0" rIns="0" bIns="0" rtlCol="0"/>
          <a:lstStyle/>
          <a:p>
            <a:endParaRPr/>
          </a:p>
        </p:txBody>
      </p:sp>
      <p:sp>
        <p:nvSpPr>
          <p:cNvPr id="93" name="object 93"/>
          <p:cNvSpPr/>
          <p:nvPr/>
        </p:nvSpPr>
        <p:spPr>
          <a:xfrm>
            <a:off x="8491800" y="1863552"/>
            <a:ext cx="10160" cy="10160"/>
          </a:xfrm>
          <a:custGeom>
            <a:avLst/>
            <a:gdLst/>
            <a:ahLst/>
            <a:cxnLst/>
            <a:rect l="l" t="t" r="r" b="b"/>
            <a:pathLst>
              <a:path w="10160" h="10160">
                <a:moveTo>
                  <a:pt x="0" y="10142"/>
                </a:moveTo>
                <a:lnTo>
                  <a:pt x="10142" y="0"/>
                </a:lnTo>
              </a:path>
            </a:pathLst>
          </a:custGeom>
          <a:ln w="3175">
            <a:solidFill>
              <a:srgbClr val="FFFFFF"/>
            </a:solidFill>
          </a:ln>
        </p:spPr>
        <p:txBody>
          <a:bodyPr wrap="square" lIns="0" tIns="0" rIns="0" bIns="0" rtlCol="0"/>
          <a:lstStyle/>
          <a:p>
            <a:endParaRPr/>
          </a:p>
        </p:txBody>
      </p:sp>
      <p:sp>
        <p:nvSpPr>
          <p:cNvPr id="94" name="object 94"/>
          <p:cNvSpPr/>
          <p:nvPr/>
        </p:nvSpPr>
        <p:spPr>
          <a:xfrm>
            <a:off x="12433300" y="3248025"/>
            <a:ext cx="67945" cy="67945"/>
          </a:xfrm>
          <a:custGeom>
            <a:avLst/>
            <a:gdLst/>
            <a:ahLst/>
            <a:cxnLst/>
            <a:rect l="l" t="t" r="r" b="b"/>
            <a:pathLst>
              <a:path w="67945" h="67945">
                <a:moveTo>
                  <a:pt x="0" y="67546"/>
                </a:moveTo>
                <a:lnTo>
                  <a:pt x="67546" y="0"/>
                </a:lnTo>
              </a:path>
            </a:pathLst>
          </a:custGeom>
          <a:ln w="3175">
            <a:solidFill>
              <a:srgbClr val="FFFFFF"/>
            </a:solidFill>
          </a:ln>
        </p:spPr>
        <p:txBody>
          <a:bodyPr wrap="square" lIns="0" tIns="0" rIns="0" bIns="0" rtlCol="0"/>
          <a:lstStyle/>
          <a:p>
            <a:endParaRPr/>
          </a:p>
        </p:txBody>
      </p:sp>
      <p:sp>
        <p:nvSpPr>
          <p:cNvPr id="95" name="object 95"/>
          <p:cNvSpPr/>
          <p:nvPr/>
        </p:nvSpPr>
        <p:spPr>
          <a:xfrm>
            <a:off x="8458013" y="1918048"/>
            <a:ext cx="36830" cy="36830"/>
          </a:xfrm>
          <a:custGeom>
            <a:avLst/>
            <a:gdLst/>
            <a:ahLst/>
            <a:cxnLst/>
            <a:rect l="l" t="t" r="r" b="b"/>
            <a:pathLst>
              <a:path w="36829" h="36829">
                <a:moveTo>
                  <a:pt x="0" y="36332"/>
                </a:moveTo>
                <a:lnTo>
                  <a:pt x="36332" y="0"/>
                </a:lnTo>
              </a:path>
            </a:pathLst>
          </a:custGeom>
          <a:ln w="3175">
            <a:solidFill>
              <a:srgbClr val="FFFFFF"/>
            </a:solidFill>
          </a:ln>
        </p:spPr>
        <p:txBody>
          <a:bodyPr wrap="square" lIns="0" tIns="0" rIns="0" bIns="0" rtlCol="0"/>
          <a:lstStyle/>
          <a:p>
            <a:endParaRPr/>
          </a:p>
        </p:txBody>
      </p:sp>
      <p:sp>
        <p:nvSpPr>
          <p:cNvPr id="96" name="object 96"/>
          <p:cNvSpPr/>
          <p:nvPr/>
        </p:nvSpPr>
        <p:spPr>
          <a:xfrm>
            <a:off x="9842500" y="4180205"/>
            <a:ext cx="159385" cy="134620"/>
          </a:xfrm>
          <a:custGeom>
            <a:avLst/>
            <a:gdLst/>
            <a:ahLst/>
            <a:cxnLst/>
            <a:rect l="l" t="t" r="r" b="b"/>
            <a:pathLst>
              <a:path w="159385" h="134620">
                <a:moveTo>
                  <a:pt x="85928" y="0"/>
                </a:moveTo>
                <a:lnTo>
                  <a:pt x="0" y="67424"/>
                </a:lnTo>
                <a:lnTo>
                  <a:pt x="85928" y="134048"/>
                </a:lnTo>
                <a:lnTo>
                  <a:pt x="85928" y="107238"/>
                </a:lnTo>
                <a:lnTo>
                  <a:pt x="159385" y="107238"/>
                </a:lnTo>
                <a:lnTo>
                  <a:pt x="159385" y="27609"/>
                </a:lnTo>
                <a:lnTo>
                  <a:pt x="85928" y="27609"/>
                </a:lnTo>
                <a:lnTo>
                  <a:pt x="85928" y="0"/>
                </a:lnTo>
                <a:close/>
              </a:path>
            </a:pathLst>
          </a:custGeom>
          <a:solidFill>
            <a:srgbClr val="DD0979"/>
          </a:solidFill>
        </p:spPr>
        <p:txBody>
          <a:bodyPr wrap="square" lIns="0" tIns="0" rIns="0" bIns="0" rtlCol="0"/>
          <a:lstStyle/>
          <a:p>
            <a:endParaRPr/>
          </a:p>
        </p:txBody>
      </p:sp>
      <p:sp>
        <p:nvSpPr>
          <p:cNvPr id="97" name="object 97"/>
          <p:cNvSpPr/>
          <p:nvPr/>
        </p:nvSpPr>
        <p:spPr>
          <a:xfrm>
            <a:off x="9999624" y="4207816"/>
            <a:ext cx="2540" cy="2540"/>
          </a:xfrm>
          <a:custGeom>
            <a:avLst/>
            <a:gdLst/>
            <a:ahLst/>
            <a:cxnLst/>
            <a:rect l="l" t="t" r="r" b="b"/>
            <a:pathLst>
              <a:path w="2539" h="2539">
                <a:moveTo>
                  <a:pt x="0" y="0"/>
                </a:moveTo>
                <a:lnTo>
                  <a:pt x="2254" y="2254"/>
                </a:lnTo>
              </a:path>
            </a:pathLst>
          </a:custGeom>
          <a:ln w="3175">
            <a:solidFill>
              <a:srgbClr val="FFFFFF"/>
            </a:solidFill>
          </a:ln>
        </p:spPr>
        <p:txBody>
          <a:bodyPr wrap="square" lIns="0" tIns="0" rIns="0" bIns="0" rtlCol="0"/>
          <a:lstStyle/>
          <a:p>
            <a:endParaRPr/>
          </a:p>
        </p:txBody>
      </p:sp>
      <p:sp>
        <p:nvSpPr>
          <p:cNvPr id="98" name="object 98"/>
          <p:cNvSpPr/>
          <p:nvPr/>
        </p:nvSpPr>
        <p:spPr>
          <a:xfrm>
            <a:off x="9976175" y="4207816"/>
            <a:ext cx="26034" cy="26034"/>
          </a:xfrm>
          <a:custGeom>
            <a:avLst/>
            <a:gdLst/>
            <a:ahLst/>
            <a:cxnLst/>
            <a:rect l="l" t="t" r="r" b="b"/>
            <a:pathLst>
              <a:path w="26035" h="26035">
                <a:moveTo>
                  <a:pt x="0" y="0"/>
                </a:moveTo>
                <a:lnTo>
                  <a:pt x="25703" y="25703"/>
                </a:lnTo>
              </a:path>
            </a:pathLst>
          </a:custGeom>
          <a:ln w="3175">
            <a:solidFill>
              <a:srgbClr val="FFFFFF"/>
            </a:solidFill>
          </a:ln>
        </p:spPr>
        <p:txBody>
          <a:bodyPr wrap="square" lIns="0" tIns="0" rIns="0" bIns="0" rtlCol="0"/>
          <a:lstStyle/>
          <a:p>
            <a:endParaRPr/>
          </a:p>
        </p:txBody>
      </p:sp>
      <p:sp>
        <p:nvSpPr>
          <p:cNvPr id="99" name="object 99"/>
          <p:cNvSpPr/>
          <p:nvPr/>
        </p:nvSpPr>
        <p:spPr>
          <a:xfrm>
            <a:off x="9926577" y="4181667"/>
            <a:ext cx="1905" cy="1905"/>
          </a:xfrm>
          <a:custGeom>
            <a:avLst/>
            <a:gdLst/>
            <a:ahLst/>
            <a:cxnLst/>
            <a:rect l="l" t="t" r="r" b="b"/>
            <a:pathLst>
              <a:path w="1904" h="1904">
                <a:moveTo>
                  <a:pt x="0" y="0"/>
                </a:moveTo>
                <a:lnTo>
                  <a:pt x="1845" y="1845"/>
                </a:lnTo>
              </a:path>
            </a:pathLst>
          </a:custGeom>
          <a:ln w="3175">
            <a:solidFill>
              <a:srgbClr val="FFFFFF"/>
            </a:solidFill>
          </a:ln>
        </p:spPr>
        <p:txBody>
          <a:bodyPr wrap="square" lIns="0" tIns="0" rIns="0" bIns="0" rtlCol="0"/>
          <a:lstStyle/>
          <a:p>
            <a:endParaRPr/>
          </a:p>
        </p:txBody>
      </p:sp>
      <p:sp>
        <p:nvSpPr>
          <p:cNvPr id="100" name="object 100"/>
          <p:cNvSpPr/>
          <p:nvPr/>
        </p:nvSpPr>
        <p:spPr>
          <a:xfrm>
            <a:off x="9952726" y="4207816"/>
            <a:ext cx="49530" cy="49530"/>
          </a:xfrm>
          <a:custGeom>
            <a:avLst/>
            <a:gdLst/>
            <a:ahLst/>
            <a:cxnLst/>
            <a:rect l="l" t="t" r="r" b="b"/>
            <a:pathLst>
              <a:path w="49529" h="49529">
                <a:moveTo>
                  <a:pt x="0" y="0"/>
                </a:moveTo>
                <a:lnTo>
                  <a:pt x="49152" y="49152"/>
                </a:lnTo>
              </a:path>
            </a:pathLst>
          </a:custGeom>
          <a:ln w="3175">
            <a:solidFill>
              <a:srgbClr val="FFFFFF"/>
            </a:solidFill>
          </a:ln>
        </p:spPr>
        <p:txBody>
          <a:bodyPr wrap="square" lIns="0" tIns="0" rIns="0" bIns="0" rtlCol="0"/>
          <a:lstStyle/>
          <a:p>
            <a:endParaRPr/>
          </a:p>
        </p:txBody>
      </p:sp>
      <p:sp>
        <p:nvSpPr>
          <p:cNvPr id="101" name="object 101"/>
          <p:cNvSpPr/>
          <p:nvPr/>
        </p:nvSpPr>
        <p:spPr>
          <a:xfrm>
            <a:off x="9913438" y="4191976"/>
            <a:ext cx="15240" cy="15240"/>
          </a:xfrm>
          <a:custGeom>
            <a:avLst/>
            <a:gdLst/>
            <a:ahLst/>
            <a:cxnLst/>
            <a:rect l="l" t="t" r="r" b="b"/>
            <a:pathLst>
              <a:path w="15239" h="15239">
                <a:moveTo>
                  <a:pt x="0" y="0"/>
                </a:moveTo>
                <a:lnTo>
                  <a:pt x="14984" y="14984"/>
                </a:lnTo>
              </a:path>
            </a:pathLst>
          </a:custGeom>
          <a:ln w="3175">
            <a:solidFill>
              <a:srgbClr val="FFFFFF"/>
            </a:solidFill>
          </a:ln>
        </p:spPr>
        <p:txBody>
          <a:bodyPr wrap="square" lIns="0" tIns="0" rIns="0" bIns="0" rtlCol="0"/>
          <a:lstStyle/>
          <a:p>
            <a:endParaRPr/>
          </a:p>
        </p:txBody>
      </p:sp>
      <p:sp>
        <p:nvSpPr>
          <p:cNvPr id="102" name="object 102"/>
          <p:cNvSpPr/>
          <p:nvPr/>
        </p:nvSpPr>
        <p:spPr>
          <a:xfrm>
            <a:off x="9929278" y="4207816"/>
            <a:ext cx="73025" cy="73025"/>
          </a:xfrm>
          <a:custGeom>
            <a:avLst/>
            <a:gdLst/>
            <a:ahLst/>
            <a:cxnLst/>
            <a:rect l="l" t="t" r="r" b="b"/>
            <a:pathLst>
              <a:path w="73025" h="73025">
                <a:moveTo>
                  <a:pt x="0" y="0"/>
                </a:moveTo>
                <a:lnTo>
                  <a:pt x="72600" y="72600"/>
                </a:lnTo>
              </a:path>
            </a:pathLst>
          </a:custGeom>
          <a:ln w="3175">
            <a:solidFill>
              <a:srgbClr val="FFFFFF"/>
            </a:solidFill>
          </a:ln>
        </p:spPr>
        <p:txBody>
          <a:bodyPr wrap="square" lIns="0" tIns="0" rIns="0" bIns="0" rtlCol="0"/>
          <a:lstStyle/>
          <a:p>
            <a:endParaRPr/>
          </a:p>
        </p:txBody>
      </p:sp>
      <p:sp>
        <p:nvSpPr>
          <p:cNvPr id="103" name="object 103"/>
          <p:cNvSpPr/>
          <p:nvPr/>
        </p:nvSpPr>
        <p:spPr>
          <a:xfrm>
            <a:off x="9900298" y="4202286"/>
            <a:ext cx="85725" cy="85725"/>
          </a:xfrm>
          <a:custGeom>
            <a:avLst/>
            <a:gdLst/>
            <a:ahLst/>
            <a:cxnLst/>
            <a:rect l="l" t="t" r="r" b="b"/>
            <a:pathLst>
              <a:path w="85725" h="85725">
                <a:moveTo>
                  <a:pt x="0" y="0"/>
                </a:moveTo>
                <a:lnTo>
                  <a:pt x="85146" y="85146"/>
                </a:lnTo>
              </a:path>
            </a:pathLst>
          </a:custGeom>
          <a:ln w="3175">
            <a:solidFill>
              <a:srgbClr val="FFFFFF"/>
            </a:solidFill>
          </a:ln>
        </p:spPr>
        <p:txBody>
          <a:bodyPr wrap="square" lIns="0" tIns="0" rIns="0" bIns="0" rtlCol="0"/>
          <a:lstStyle/>
          <a:p>
            <a:endParaRPr/>
          </a:p>
        </p:txBody>
      </p:sp>
      <p:sp>
        <p:nvSpPr>
          <p:cNvPr id="104" name="object 104"/>
          <p:cNvSpPr/>
          <p:nvPr/>
        </p:nvSpPr>
        <p:spPr>
          <a:xfrm>
            <a:off x="9887159" y="4212595"/>
            <a:ext cx="74930" cy="74930"/>
          </a:xfrm>
          <a:custGeom>
            <a:avLst/>
            <a:gdLst/>
            <a:ahLst/>
            <a:cxnLst/>
            <a:rect l="l" t="t" r="r" b="b"/>
            <a:pathLst>
              <a:path w="74929" h="74929">
                <a:moveTo>
                  <a:pt x="0" y="0"/>
                </a:moveTo>
                <a:lnTo>
                  <a:pt x="74837" y="74837"/>
                </a:lnTo>
              </a:path>
            </a:pathLst>
          </a:custGeom>
          <a:ln w="3175">
            <a:solidFill>
              <a:srgbClr val="FFFFFF"/>
            </a:solidFill>
          </a:ln>
        </p:spPr>
        <p:txBody>
          <a:bodyPr wrap="square" lIns="0" tIns="0" rIns="0" bIns="0" rtlCol="0"/>
          <a:lstStyle/>
          <a:p>
            <a:endParaRPr/>
          </a:p>
        </p:txBody>
      </p:sp>
      <p:sp>
        <p:nvSpPr>
          <p:cNvPr id="105" name="object 105"/>
          <p:cNvSpPr/>
          <p:nvPr/>
        </p:nvSpPr>
        <p:spPr>
          <a:xfrm>
            <a:off x="9874020" y="4222905"/>
            <a:ext cx="64769" cy="64769"/>
          </a:xfrm>
          <a:custGeom>
            <a:avLst/>
            <a:gdLst/>
            <a:ahLst/>
            <a:cxnLst/>
            <a:rect l="l" t="t" r="r" b="b"/>
            <a:pathLst>
              <a:path w="64770" h="64770">
                <a:moveTo>
                  <a:pt x="0" y="0"/>
                </a:moveTo>
                <a:lnTo>
                  <a:pt x="64527" y="64527"/>
                </a:lnTo>
              </a:path>
            </a:pathLst>
          </a:custGeom>
          <a:ln w="3175">
            <a:solidFill>
              <a:srgbClr val="FFFFFF"/>
            </a:solidFill>
          </a:ln>
        </p:spPr>
        <p:txBody>
          <a:bodyPr wrap="square" lIns="0" tIns="0" rIns="0" bIns="0" rtlCol="0"/>
          <a:lstStyle/>
          <a:p>
            <a:endParaRPr/>
          </a:p>
        </p:txBody>
      </p:sp>
      <p:sp>
        <p:nvSpPr>
          <p:cNvPr id="106" name="object 106"/>
          <p:cNvSpPr/>
          <p:nvPr/>
        </p:nvSpPr>
        <p:spPr>
          <a:xfrm>
            <a:off x="9860880" y="4233214"/>
            <a:ext cx="67945" cy="67945"/>
          </a:xfrm>
          <a:custGeom>
            <a:avLst/>
            <a:gdLst/>
            <a:ahLst/>
            <a:cxnLst/>
            <a:rect l="l" t="t" r="r" b="b"/>
            <a:pathLst>
              <a:path w="67945" h="67945">
                <a:moveTo>
                  <a:pt x="0" y="0"/>
                </a:moveTo>
                <a:lnTo>
                  <a:pt x="67541" y="67541"/>
                </a:lnTo>
              </a:path>
            </a:pathLst>
          </a:custGeom>
          <a:ln w="3175">
            <a:solidFill>
              <a:srgbClr val="FFFFFF"/>
            </a:solidFill>
          </a:ln>
        </p:spPr>
        <p:txBody>
          <a:bodyPr wrap="square" lIns="0" tIns="0" rIns="0" bIns="0" rtlCol="0"/>
          <a:lstStyle/>
          <a:p>
            <a:endParaRPr/>
          </a:p>
        </p:txBody>
      </p:sp>
      <p:sp>
        <p:nvSpPr>
          <p:cNvPr id="107" name="object 107"/>
          <p:cNvSpPr/>
          <p:nvPr/>
        </p:nvSpPr>
        <p:spPr>
          <a:xfrm>
            <a:off x="9847741" y="4243523"/>
            <a:ext cx="36830" cy="36830"/>
          </a:xfrm>
          <a:custGeom>
            <a:avLst/>
            <a:gdLst/>
            <a:ahLst/>
            <a:cxnLst/>
            <a:rect l="l" t="t" r="r" b="b"/>
            <a:pathLst>
              <a:path w="36829" h="36829">
                <a:moveTo>
                  <a:pt x="0" y="0"/>
                </a:moveTo>
                <a:lnTo>
                  <a:pt x="36370" y="36370"/>
                </a:lnTo>
              </a:path>
            </a:pathLst>
          </a:custGeom>
          <a:ln w="3175">
            <a:solidFill>
              <a:srgbClr val="FFFFFF"/>
            </a:solidFill>
          </a:ln>
        </p:spPr>
        <p:txBody>
          <a:bodyPr wrap="square" lIns="0" tIns="0" rIns="0" bIns="0" rtlCol="0"/>
          <a:lstStyle/>
          <a:p>
            <a:endParaRPr/>
          </a:p>
        </p:txBody>
      </p:sp>
      <p:sp>
        <p:nvSpPr>
          <p:cNvPr id="7" name="TextBox 6"/>
          <p:cNvSpPr txBox="1"/>
          <p:nvPr/>
        </p:nvSpPr>
        <p:spPr>
          <a:xfrm>
            <a:off x="393700" y="5610225"/>
            <a:ext cx="4191000" cy="1938992"/>
          </a:xfrm>
          <a:prstGeom prst="rect">
            <a:avLst/>
          </a:prstGeom>
          <a:noFill/>
        </p:spPr>
        <p:txBody>
          <a:bodyPr wrap="square" rtlCol="0">
            <a:spAutoFit/>
          </a:bodyPr>
          <a:lstStyle/>
          <a:p>
            <a:r>
              <a:rPr lang="fr-FR" sz="1200" dirty="0">
                <a:latin typeface="Giorgio Sans"/>
              </a:rPr>
              <a:t>En plus de ces processus formels, «la révolution des données » ou le« </a:t>
            </a:r>
            <a:r>
              <a:rPr lang="fr-FR" sz="1200" dirty="0" err="1">
                <a:latin typeface="Giorgio Sans"/>
              </a:rPr>
              <a:t>big</a:t>
            </a:r>
            <a:r>
              <a:rPr lang="fr-FR" sz="1200" dirty="0">
                <a:latin typeface="Giorgio Sans"/>
              </a:rPr>
              <a:t> data » sera la clé du succès des objectifs mondiaux. Nous savons tous que le volume de données dans le monde augmente de manière exponentielle, non seulement par le biais de sources traditionnelles (telles que les enquêtes auprès des ménages), mais également par la diffusion et la démocratisation de la technologie numérique, y compris le</a:t>
            </a:r>
          </a:p>
          <a:p>
            <a:br>
              <a:rPr lang="fr-FR" sz="1200" dirty="0">
                <a:latin typeface="Giorgio Sans"/>
              </a:rPr>
            </a:br>
            <a:endParaRPr lang="en-US" sz="1200" dirty="0">
              <a:latin typeface="Giorgio Sans"/>
              <a:ea typeface="Apex New Book" charset="0"/>
              <a:cs typeface="Apex New Book" charset="0"/>
            </a:endParaRPr>
          </a:p>
        </p:txBody>
      </p:sp>
      <p:sp>
        <p:nvSpPr>
          <p:cNvPr id="109" name="Rectangle 108"/>
          <p:cNvSpPr/>
          <p:nvPr/>
        </p:nvSpPr>
        <p:spPr>
          <a:xfrm>
            <a:off x="4889500" y="5686425"/>
            <a:ext cx="5486400" cy="1754326"/>
          </a:xfrm>
          <a:prstGeom prst="rect">
            <a:avLst/>
          </a:prstGeom>
        </p:spPr>
        <p:txBody>
          <a:bodyPr wrap="square">
            <a:spAutoFit/>
          </a:bodyPr>
          <a:lstStyle/>
          <a:p>
            <a:r>
              <a:rPr lang="fr-FR" sz="1200" dirty="0">
                <a:latin typeface="Giorgio Sans"/>
              </a:rPr>
              <a:t>Il existe toutefois des défis: d'importantes lacunes en matière de données subsistent, les populations autochtones et les habitants de taudis sont souvent laissés en dehors des ensembles de données, par exemple, et certaines questions souffrent d'une grave sous-déclaration, comme la violence contre les enfants. En réponse, les coalitions s'emploient à relever ces défis spécifiques, à veiller à ce que personne ne soit laissé pour compte dans la révolution des données et à traduire les données en recommandations de politique afin que les gouvernements réagissent et que nous ayons plus de chances d'atteindre les objectifs mondiaux.</a:t>
            </a:r>
            <a:endParaRPr lang="fr-FR" sz="1200" dirty="0"/>
          </a:p>
        </p:txBody>
      </p:sp>
      <p:sp>
        <p:nvSpPr>
          <p:cNvPr id="110" name="Rectangle 109"/>
          <p:cNvSpPr/>
          <p:nvPr/>
        </p:nvSpPr>
        <p:spPr>
          <a:xfrm>
            <a:off x="4889500" y="4924425"/>
            <a:ext cx="5486400" cy="830997"/>
          </a:xfrm>
          <a:prstGeom prst="rect">
            <a:avLst/>
          </a:prstGeom>
        </p:spPr>
        <p:txBody>
          <a:bodyPr wrap="square">
            <a:spAutoFit/>
          </a:bodyPr>
          <a:lstStyle/>
          <a:p>
            <a:r>
              <a:rPr lang="fr-FR" sz="1200" dirty="0" err="1">
                <a:latin typeface="Giorgio Sans"/>
              </a:rPr>
              <a:t>smartphone</a:t>
            </a:r>
            <a:r>
              <a:rPr lang="fr-FR" sz="1200" dirty="0">
                <a:latin typeface="Giorgio Sans"/>
              </a:rPr>
              <a:t>. Cela permet aux citoyens de contribuer à des ensembles de données énormes et plus significatifs, ou d'utiliser des technologies open source pour créer les leurs - comme notre carte interactive sur l'égalité des sexes créée par des étudiants et des éducateurs.</a:t>
            </a:r>
            <a:endParaRPr lang="fr-FR" sz="1200" dirty="0"/>
          </a:p>
        </p:txBody>
      </p:sp>
      <p:pic>
        <p:nvPicPr>
          <p:cNvPr id="111" name="Picture 2" descr="H:\LPGLDM.png"/>
          <p:cNvPicPr>
            <a:picLocks noChangeAspect="1" noChangeArrowheads="1"/>
          </p:cNvPicPr>
          <p:nvPr/>
        </p:nvPicPr>
        <p:blipFill>
          <a:blip r:embed="rId3" cstate="print"/>
          <a:srcRect/>
          <a:stretch>
            <a:fillRect/>
          </a:stretch>
        </p:blipFill>
        <p:spPr bwMode="auto">
          <a:xfrm>
            <a:off x="8204220" y="280963"/>
            <a:ext cx="1928826" cy="86365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0000" y="1512003"/>
            <a:ext cx="360045" cy="360045"/>
          </a:xfrm>
          <a:custGeom>
            <a:avLst/>
            <a:gdLst/>
            <a:ahLst/>
            <a:cxnLst/>
            <a:rect l="l" t="t" r="r" b="b"/>
            <a:pathLst>
              <a:path w="360044" h="360044">
                <a:moveTo>
                  <a:pt x="0" y="0"/>
                </a:moveTo>
                <a:lnTo>
                  <a:pt x="0" y="359994"/>
                </a:lnTo>
                <a:lnTo>
                  <a:pt x="359994" y="359994"/>
                </a:lnTo>
                <a:lnTo>
                  <a:pt x="0" y="0"/>
                </a:lnTo>
                <a:close/>
              </a:path>
            </a:pathLst>
          </a:custGeom>
          <a:solidFill>
            <a:srgbClr val="289438"/>
          </a:solidFill>
        </p:spPr>
        <p:txBody>
          <a:bodyPr wrap="square" lIns="0" tIns="0" rIns="0" bIns="0" rtlCol="0"/>
          <a:lstStyle/>
          <a:p>
            <a:endParaRPr/>
          </a:p>
        </p:txBody>
      </p:sp>
      <p:sp>
        <p:nvSpPr>
          <p:cNvPr id="3" name="object 3"/>
          <p:cNvSpPr/>
          <p:nvPr/>
        </p:nvSpPr>
        <p:spPr>
          <a:xfrm>
            <a:off x="540004" y="1872005"/>
            <a:ext cx="9611995" cy="4140200"/>
          </a:xfrm>
          <a:custGeom>
            <a:avLst/>
            <a:gdLst/>
            <a:ahLst/>
            <a:cxnLst/>
            <a:rect l="l" t="t" r="r" b="b"/>
            <a:pathLst>
              <a:path w="9611995" h="4140200">
                <a:moveTo>
                  <a:pt x="0" y="4139996"/>
                </a:moveTo>
                <a:lnTo>
                  <a:pt x="9611995" y="4139996"/>
                </a:lnTo>
                <a:lnTo>
                  <a:pt x="9611995" y="0"/>
                </a:lnTo>
                <a:lnTo>
                  <a:pt x="0" y="0"/>
                </a:lnTo>
                <a:lnTo>
                  <a:pt x="0" y="4139996"/>
                </a:lnTo>
                <a:close/>
              </a:path>
            </a:pathLst>
          </a:custGeom>
          <a:solidFill>
            <a:srgbClr val="279438"/>
          </a:solidFill>
        </p:spPr>
        <p:txBody>
          <a:bodyPr wrap="square" lIns="0" tIns="0" rIns="0" bIns="0" rtlCol="0"/>
          <a:lstStyle/>
          <a:p>
            <a:endParaRPr/>
          </a:p>
        </p:txBody>
      </p:sp>
      <p:sp>
        <p:nvSpPr>
          <p:cNvPr id="4" name="object 4"/>
          <p:cNvSpPr txBox="1"/>
          <p:nvPr/>
        </p:nvSpPr>
        <p:spPr>
          <a:xfrm>
            <a:off x="622300" y="2423740"/>
            <a:ext cx="9444696" cy="3154710"/>
          </a:xfrm>
          <a:prstGeom prst="rect">
            <a:avLst/>
          </a:prstGeom>
        </p:spPr>
        <p:txBody>
          <a:bodyPr vert="horz" wrap="square" lIns="0" tIns="0" rIns="0" bIns="0" rtlCol="0">
            <a:spAutoFit/>
          </a:bodyPr>
          <a:lstStyle/>
          <a:p>
            <a:pPr marL="12700" algn="ctr">
              <a:spcBef>
                <a:spcPts val="250"/>
              </a:spcBef>
            </a:pPr>
            <a:r>
              <a:rPr lang="fr-FR" sz="4000" b="1" spc="-45" dirty="0">
                <a:solidFill>
                  <a:srgbClr val="FFFFFF"/>
                </a:solidFill>
                <a:latin typeface="Giorgio Sans"/>
                <a:cs typeface="Giorgio Sans"/>
              </a:rPr>
              <a:t>DEUXIEME PARTIE </a:t>
            </a:r>
          </a:p>
          <a:p>
            <a:pPr marL="12700" algn="ctr">
              <a:spcBef>
                <a:spcPts val="250"/>
              </a:spcBef>
            </a:pPr>
            <a:r>
              <a:rPr lang="fr-FR" sz="4000" b="1" spc="-45" dirty="0">
                <a:solidFill>
                  <a:srgbClr val="FFFFFF"/>
                </a:solidFill>
                <a:latin typeface="Giorgio Sans"/>
                <a:cs typeface="Giorgio Sans"/>
              </a:rPr>
              <a:t> </a:t>
            </a:r>
            <a:endParaRPr lang="en-US" sz="4000" b="1" spc="-45" dirty="0">
              <a:solidFill>
                <a:srgbClr val="FFFFFF"/>
              </a:solidFill>
              <a:latin typeface="Giorgio Sans"/>
              <a:cs typeface="Giorgio Sans"/>
            </a:endParaRPr>
          </a:p>
          <a:p>
            <a:pPr marL="12700" algn="ctr">
              <a:spcBef>
                <a:spcPts val="250"/>
              </a:spcBef>
            </a:pPr>
            <a:r>
              <a:rPr lang="fr-FR" sz="4000" b="1" spc="-45" dirty="0">
                <a:solidFill>
                  <a:srgbClr val="FFFFFF"/>
                </a:solidFill>
                <a:latin typeface="Giorgio Sans"/>
                <a:cs typeface="Giorgio Sans"/>
              </a:rPr>
              <a:t>QUESTIONS FRÉQUEMMENT POSÉES SUR LES OBJECTIFS GLOBAUX PAR LES ÉDUCATEURS ET LES ÉLEVES</a:t>
            </a:r>
          </a:p>
        </p:txBody>
      </p:sp>
      <p:sp>
        <p:nvSpPr>
          <p:cNvPr id="5" name="object 5"/>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307256"/>
            <a:ext cx="7867400" cy="730969"/>
          </a:xfrm>
          <a:prstGeom prst="rect">
            <a:avLst/>
          </a:prstGeom>
        </p:spPr>
        <p:txBody>
          <a:bodyPr vert="horz" wrap="square" lIns="0" tIns="0" rIns="0" bIns="0" rtlCol="0">
            <a:spAutoFit/>
          </a:bodyPr>
          <a:lstStyle/>
          <a:p>
            <a:pPr marL="12700">
              <a:lnSpc>
                <a:spcPts val="5710"/>
              </a:lnSpc>
            </a:pPr>
            <a:r>
              <a:rPr lang="fr-FR" sz="3200" spc="-45" dirty="0">
                <a:solidFill>
                  <a:srgbClr val="279438"/>
                </a:solidFill>
              </a:rPr>
              <a:t>QUESTIONS FRÉQUEMMENT POSÉES</a:t>
            </a:r>
            <a:endParaRPr sz="3200" spc="110" dirty="0">
              <a:solidFill>
                <a:srgbClr val="279438"/>
              </a:solidFill>
            </a:endParaRPr>
          </a:p>
        </p:txBody>
      </p:sp>
      <p:sp>
        <p:nvSpPr>
          <p:cNvPr id="3" name="object 3"/>
          <p:cNvSpPr/>
          <p:nvPr/>
        </p:nvSpPr>
        <p:spPr>
          <a:xfrm>
            <a:off x="540000" y="11906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8" name="object 8"/>
          <p:cNvSpPr/>
          <p:nvPr/>
        </p:nvSpPr>
        <p:spPr>
          <a:xfrm>
            <a:off x="5435999" y="1872005"/>
            <a:ext cx="180340" cy="180340"/>
          </a:xfrm>
          <a:custGeom>
            <a:avLst/>
            <a:gdLst/>
            <a:ahLst/>
            <a:cxnLst/>
            <a:rect l="l" t="t" r="r" b="b"/>
            <a:pathLst>
              <a:path w="180339" h="180339">
                <a:moveTo>
                  <a:pt x="0" y="0"/>
                </a:moveTo>
                <a:lnTo>
                  <a:pt x="0" y="179997"/>
                </a:lnTo>
                <a:lnTo>
                  <a:pt x="179997" y="179997"/>
                </a:lnTo>
                <a:lnTo>
                  <a:pt x="0" y="0"/>
                </a:lnTo>
                <a:close/>
              </a:path>
            </a:pathLst>
          </a:custGeom>
          <a:solidFill>
            <a:srgbClr val="F4F4F4"/>
          </a:solidFill>
        </p:spPr>
        <p:txBody>
          <a:bodyPr wrap="square" lIns="0" tIns="0" rIns="0" bIns="0" rtlCol="0"/>
          <a:lstStyle/>
          <a:p>
            <a:endParaRPr/>
          </a:p>
        </p:txBody>
      </p:sp>
      <p:sp>
        <p:nvSpPr>
          <p:cNvPr id="11" name="object 5"/>
          <p:cNvSpPr txBox="1"/>
          <p:nvPr/>
        </p:nvSpPr>
        <p:spPr>
          <a:xfrm>
            <a:off x="554287" y="1495425"/>
            <a:ext cx="9488590" cy="5533053"/>
          </a:xfrm>
          <a:prstGeom prst="rect">
            <a:avLst/>
          </a:prstGeom>
        </p:spPr>
        <p:txBody>
          <a:bodyPr vert="horz" wrap="square" lIns="0" tIns="0" rIns="0" bIns="0" rtlCol="0">
            <a:spAutoFit/>
          </a:bodyPr>
          <a:lstStyle/>
          <a:p>
            <a:pPr marL="11516" marR="4607">
              <a:lnSpc>
                <a:spcPct val="107200"/>
              </a:lnSpc>
            </a:pPr>
            <a:r>
              <a:rPr lang="fr-FR" sz="1400" b="1" dirty="0">
                <a:solidFill>
                  <a:srgbClr val="279438"/>
                </a:solidFill>
                <a:latin typeface="Giorgio Sans"/>
              </a:rPr>
              <a:t>Quel est le but général des objectifs?</a:t>
            </a:r>
            <a:br>
              <a:rPr lang="fr-FR" sz="1200" dirty="0">
                <a:latin typeface="Giorgio Sans"/>
              </a:rPr>
            </a:br>
            <a:r>
              <a:rPr lang="fr-FR" sz="1200" dirty="0">
                <a:latin typeface="Giorgio Sans"/>
              </a:rPr>
              <a:t>Éliminer l'extrême pauvreté, réduire les inégalités et lutter contre le changement climatique à l'horizon 2030.</a:t>
            </a:r>
            <a:br>
              <a:rPr lang="fr-FR" sz="1200" dirty="0">
                <a:latin typeface="Giorgio Sans"/>
              </a:rPr>
            </a:br>
            <a:br>
              <a:rPr lang="fr-FR" sz="1200" dirty="0">
                <a:latin typeface="Giorgio Sans"/>
              </a:rPr>
            </a:br>
            <a:r>
              <a:rPr lang="fr-FR" sz="1400" b="1" dirty="0">
                <a:solidFill>
                  <a:srgbClr val="279438"/>
                </a:solidFill>
                <a:latin typeface="Giorgio Sans"/>
              </a:rPr>
              <a:t>Qui a convenu des objectifs, quand et où?</a:t>
            </a:r>
            <a:br>
              <a:rPr lang="fr-FR" sz="1200" dirty="0">
                <a:latin typeface="Giorgio Sans"/>
              </a:rPr>
            </a:br>
            <a:r>
              <a:rPr lang="fr-FR" sz="1200" dirty="0">
                <a:latin typeface="Giorgio Sans"/>
              </a:rPr>
              <a:t>Les dirigeants des 193 États membres des Nations Unies se sont mis d'accord sur les objectifs, le 25 septembre 2015, lors d'une cérémonie qui s'est déroulée à son siège à New York. ?</a:t>
            </a:r>
            <a:br>
              <a:rPr lang="fr-FR" sz="1200" dirty="0">
                <a:latin typeface="Giorgio Sans"/>
              </a:rPr>
            </a:br>
            <a:br>
              <a:rPr lang="fr-FR" sz="1200" dirty="0">
                <a:latin typeface="Giorgio Sans"/>
              </a:rPr>
            </a:br>
            <a:r>
              <a:rPr lang="fr-FR" sz="1400" b="1" dirty="0">
                <a:solidFill>
                  <a:srgbClr val="279438"/>
                </a:solidFill>
                <a:latin typeface="Giorgio Sans"/>
              </a:rPr>
              <a:t>Pourquoi sont-ils appelés à la fois objectifs de développement durable et objectifs mondiaux? </a:t>
            </a:r>
            <a:r>
              <a:rPr lang="fr-FR" sz="1200" dirty="0">
                <a:latin typeface="Giorgio Sans"/>
              </a:rPr>
              <a:t>«Les objectifs de développement durable ou ODD sont le vrai nom des objectifs tels qu’ils ont été convenus par les États membres de l’ONU. Les objectifs globaux sont un surnom pour les ODD. Il est plus aisé à dire et plus «amical», il est donc utilisé pour aider à connecter et à engager les gens avec eux. </a:t>
            </a:r>
          </a:p>
          <a:p>
            <a:pPr marL="11516" marR="4607">
              <a:lnSpc>
                <a:spcPct val="107200"/>
              </a:lnSpc>
            </a:pPr>
            <a:endParaRPr lang="fr-FR" sz="1200" dirty="0">
              <a:latin typeface="Giorgio Sans"/>
            </a:endParaRPr>
          </a:p>
          <a:p>
            <a:pPr marL="11516" marR="4607">
              <a:lnSpc>
                <a:spcPct val="107200"/>
              </a:lnSpc>
            </a:pPr>
            <a:r>
              <a:rPr lang="fr-FR" sz="1400" b="1" dirty="0">
                <a:solidFill>
                  <a:srgbClr val="279438"/>
                </a:solidFill>
                <a:latin typeface="Giorgio Sans"/>
              </a:rPr>
              <a:t>Pourquoi y a-t-il 17 objectifs?</a:t>
            </a:r>
            <a:br>
              <a:rPr lang="fr-FR" sz="1200" dirty="0">
                <a:latin typeface="Giorgio Sans"/>
              </a:rPr>
            </a:br>
            <a:r>
              <a:rPr lang="fr-FR" sz="1200" dirty="0">
                <a:latin typeface="Giorgio Sans"/>
              </a:rPr>
              <a:t>Les Nations Unies ont mené la plus grande consultation publique de son histoire pour demander quelles questions devraient figurer dans les objectifs. Il a été convenu que 17 objectifs étaient nécessaires pour tenir compte des points de vue des gens. De cette manière, l’accent sera mis sur les domaines essentiels pour la création d’un avenir durable pour tous. </a:t>
            </a:r>
            <a:br>
              <a:rPr lang="fr-FR" sz="1200" dirty="0">
                <a:latin typeface="Giorgio Sans"/>
              </a:rPr>
            </a:br>
            <a:br>
              <a:rPr lang="fr-FR" sz="1200" dirty="0">
                <a:latin typeface="Giorgio Sans"/>
              </a:rPr>
            </a:br>
            <a:r>
              <a:rPr lang="fr-FR" sz="1400" b="1" dirty="0">
                <a:solidFill>
                  <a:srgbClr val="279438"/>
                </a:solidFill>
                <a:latin typeface="Giorgio Sans"/>
              </a:rPr>
              <a:t>Pourquoi les nombres d'objectifs et l'ordre sont-ils importants?</a:t>
            </a:r>
          </a:p>
          <a:p>
            <a:pPr marL="11516" marR="4607">
              <a:lnSpc>
                <a:spcPct val="107200"/>
              </a:lnSpc>
            </a:pPr>
            <a:r>
              <a:rPr lang="fr-FR" sz="1200" dirty="0">
                <a:latin typeface="Giorgio Sans"/>
              </a:rPr>
              <a:t>Les objectifs commencent par l’objectif 1 - Pas de pauvreté, pour marquer la poursuite de l’ambition des OMD d’éliminer la pauvreté extrême. Ils se terminent par l’Objectif 17 - Partenariats pour les objectifs - insister sur un engagement continu à travailler ensemble afin de réaliser des progrès pour tous. L'ordre des autres objectifs ne signifie aucune priorité car tous sont critiques et interdépendants.</a:t>
            </a:r>
            <a:br>
              <a:rPr lang="fr-FR" sz="1200" dirty="0">
                <a:latin typeface="Giorgio Sans"/>
              </a:rPr>
            </a:br>
            <a:br>
              <a:rPr lang="fr-FR" sz="1200" dirty="0">
                <a:latin typeface="Giorgio Sans"/>
              </a:rPr>
            </a:br>
            <a:r>
              <a:rPr lang="fr-FR" sz="1400" b="1" dirty="0">
                <a:solidFill>
                  <a:srgbClr val="279438"/>
                </a:solidFill>
                <a:latin typeface="Giorgio Sans"/>
              </a:rPr>
              <a:t>Les couleurs des objectifs sont-elles importantes et comment ont-elles été choisies? </a:t>
            </a:r>
          </a:p>
          <a:p>
            <a:pPr marL="11516" marR="4607">
              <a:lnSpc>
                <a:spcPct val="107200"/>
              </a:lnSpc>
            </a:pPr>
            <a:r>
              <a:rPr lang="fr-FR" sz="1200" dirty="0">
                <a:latin typeface="Giorgio Sans"/>
              </a:rPr>
              <a:t>C'était un défi créatif de trouver 17 couleurs qui allaient bien ensemble et d’assurer que des couleurs similaires ne soient pas côte à côte. Il était également important de conserver certaines associations de couleurs, telles que l’obtention des deux objectifs concernant l’eau en bleue et l’objectif en rapport à l’énergie en jaune comme le soleil. Le designer lui-même a déclaré: "Au final, c'était comme un grand puzzle de couleurs!"</a:t>
            </a:r>
            <a:endParaRPr lang="en-US" sz="1200" b="1" spc="14" dirty="0">
              <a:latin typeface="Giorgio Sans"/>
              <a:cs typeface="ApexNew-Book"/>
            </a:endParaRPr>
          </a:p>
        </p:txBody>
      </p:sp>
      <p:pic>
        <p:nvPicPr>
          <p:cNvPr id="10" name="Picture 2" descr="H:\LPGLDM.png"/>
          <p:cNvPicPr>
            <a:picLocks noChangeAspect="1" noChangeArrowheads="1"/>
          </p:cNvPicPr>
          <p:nvPr/>
        </p:nvPicPr>
        <p:blipFill>
          <a:blip r:embed="rId2" cstate="print"/>
          <a:srcRect/>
          <a:stretch>
            <a:fillRect/>
          </a:stretch>
        </p:blipFill>
        <p:spPr bwMode="auto">
          <a:xfrm>
            <a:off x="8204220" y="280963"/>
            <a:ext cx="1928826" cy="863654"/>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40000" y="8858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12" name="TextBox 11"/>
          <p:cNvSpPr txBox="1"/>
          <p:nvPr/>
        </p:nvSpPr>
        <p:spPr>
          <a:xfrm>
            <a:off x="393700" y="1024116"/>
            <a:ext cx="9982200" cy="6186309"/>
          </a:xfrm>
          <a:prstGeom prst="rect">
            <a:avLst/>
          </a:prstGeom>
          <a:noFill/>
        </p:spPr>
        <p:txBody>
          <a:bodyPr wrap="square" rtlCol="0" anchor="t">
            <a:spAutoFit/>
          </a:bodyPr>
          <a:lstStyle/>
          <a:p>
            <a:r>
              <a:rPr lang="fr-FR" sz="1400" b="1" dirty="0">
                <a:solidFill>
                  <a:srgbClr val="279438"/>
                </a:solidFill>
                <a:latin typeface="Giorgio Sans"/>
              </a:rPr>
              <a:t>Pourquoi les jeunes sont-ils importants pour les objectifs?</a:t>
            </a:r>
            <a:br>
              <a:rPr lang="fr-FR" sz="1200" dirty="0">
                <a:latin typeface="Giorgio Sans"/>
              </a:rPr>
            </a:br>
            <a:r>
              <a:rPr lang="fr-FR" sz="1200" dirty="0">
                <a:latin typeface="Giorgio Sans"/>
              </a:rPr>
              <a:t>Il y a 1,8 milliard de personnes âgées de 10 à 24 ans dans le monde, la plus grande population de jeunes de l'histoire. Les jeunes peuvent jouer un rôle déterminant dans la responsabilisation de leurs gouvernements vis-à-vis de la promesse d'objectifs mondiaux en exprimant publiquement leur soutien aux objectifs, en achetant auprès d'entreprises qui œuvrent à la réalisation de ces objectifs (et en défiant celles qui ne le sont pas) et par leur pouvoir de vote dans le futur proche. Les jeunes peuvent également utiliser leur éducation pour prendre des mesures spécifiques en faveur des objectifs. Ils peuvent inventer, innover et faire campagne pour des causes ou résoudre des problèmes qui les préoccupent. </a:t>
            </a:r>
          </a:p>
          <a:p>
            <a:endParaRPr lang="fr-FR" sz="1000" b="1" dirty="0">
              <a:solidFill>
                <a:srgbClr val="279438"/>
              </a:solidFill>
              <a:latin typeface="Giorgio Sans"/>
            </a:endParaRPr>
          </a:p>
          <a:p>
            <a:r>
              <a:rPr lang="fr-FR" sz="1400" b="1" dirty="0">
                <a:solidFill>
                  <a:srgbClr val="279438"/>
                </a:solidFill>
                <a:latin typeface="Giorgio Sans"/>
              </a:rPr>
              <a:t>Puis-je soutenir un seul objectif?</a:t>
            </a:r>
          </a:p>
          <a:p>
            <a:r>
              <a:rPr lang="fr-FR" sz="1200" dirty="0">
                <a:latin typeface="Giorgio Sans"/>
              </a:rPr>
              <a:t>«Choisir un objectif à soutenir est un bon moyen de commencer et de prendre des mesures spécifiques. Cependant, tous les objectifs sont interdépendants. Ainsi, en appuyant un objectif, vos actions auront un impact positif sur les autres objectifs. Par exemple, promouvoir l’égalité des sexes (objectif 5) dans votre école aidera à soutenir une économie en croissance (objectif 8) et une éducation de qualité pour tous (objectif 4).</a:t>
            </a:r>
            <a:br>
              <a:rPr lang="fr-FR" sz="1200" dirty="0">
                <a:latin typeface="Giorgio Sans"/>
              </a:rPr>
            </a:br>
            <a:br>
              <a:rPr lang="fr-FR" sz="1200" dirty="0">
                <a:latin typeface="Giorgio Sans"/>
              </a:rPr>
            </a:br>
            <a:r>
              <a:rPr lang="fr-FR" sz="1400" b="1" dirty="0">
                <a:solidFill>
                  <a:srgbClr val="279438"/>
                </a:solidFill>
                <a:latin typeface="Giorgio Sans"/>
              </a:rPr>
              <a:t>Est-ce que chaque pays doit atteindre tous les objectifs?</a:t>
            </a:r>
            <a:br>
              <a:rPr lang="fr-FR" sz="1200" dirty="0">
                <a:latin typeface="Giorgio Sans"/>
              </a:rPr>
            </a:br>
            <a:r>
              <a:rPr lang="fr-FR" sz="1200" dirty="0">
                <a:latin typeface="Giorgio Sans"/>
              </a:rPr>
              <a:t>Oui, bien que certains objectifs soient plus urgents dans certains pays que d’autres, ce qui déterminera les efforts déployés et dans quel ordre.</a:t>
            </a:r>
            <a:br>
              <a:rPr lang="fr-FR" sz="1200" dirty="0">
                <a:latin typeface="Giorgio Sans"/>
              </a:rPr>
            </a:br>
            <a:br>
              <a:rPr lang="fr-FR" sz="1200" dirty="0">
                <a:latin typeface="Giorgio Sans"/>
              </a:rPr>
            </a:br>
            <a:r>
              <a:rPr lang="fr-FR" sz="1400" b="1" dirty="0">
                <a:solidFill>
                  <a:srgbClr val="279438"/>
                </a:solidFill>
                <a:latin typeface="Giorgio Sans"/>
              </a:rPr>
              <a:t>Combien cela coûtera-t-il d'atteindre les objectifs?</a:t>
            </a:r>
            <a:br>
              <a:rPr lang="fr-FR" sz="1200" dirty="0">
                <a:latin typeface="Giorgio Sans"/>
              </a:rPr>
            </a:br>
            <a:r>
              <a:rPr lang="fr-FR" sz="1200" dirty="0">
                <a:latin typeface="Giorgio Sans"/>
              </a:rPr>
              <a:t>Il n'y a pas de réponse définitive. Cependant, l'économiste Jeffrey Sachs a calculé que le coût total pour éliminer la pauvreté extrême serait de 175 milliards de dollars par an. Cela représente moins de 1% du revenu combiné des pays les plus riches du monde. Pour atteindre tous les objectifs, des estimations récentes suggèrent que 2% du PIB mondial serait suffisant. Bien que ces montants soient élevés, ils sont largement compensés par le coût du non investissement dans les objectifs, y compris l’impact accru du changement climatique, les effets des inégalités et la mauvaise santé sur l’économie mondiale.</a:t>
            </a:r>
          </a:p>
          <a:p>
            <a:endParaRPr lang="fr-FR" sz="1400" b="1" dirty="0">
              <a:solidFill>
                <a:srgbClr val="279438"/>
              </a:solidFill>
              <a:latin typeface="Giorgio Sans"/>
            </a:endParaRPr>
          </a:p>
          <a:p>
            <a:r>
              <a:rPr lang="fr-FR" sz="1400" b="1" dirty="0">
                <a:solidFill>
                  <a:srgbClr val="279438"/>
                </a:solidFill>
                <a:latin typeface="Giorgio Sans"/>
              </a:rPr>
              <a:t>Pourquoi les jeunes sont-ils importants pour les objectifs?</a:t>
            </a:r>
            <a:br>
              <a:rPr lang="fr-FR" sz="1200" dirty="0">
                <a:latin typeface="Giorgio Sans"/>
              </a:rPr>
            </a:br>
            <a:r>
              <a:rPr lang="fr-FR" sz="1200" dirty="0">
                <a:latin typeface="Giorgio Sans"/>
              </a:rPr>
              <a:t>Les 193 pays membres des Nations Unies se sont tous engagés à atteindre tous les objectifs en élaborant un plan d'action pour leur propre contexte national. Une fois par an, les pays sont invités à se réunir pour discuter de leurs progrès lors d'un sommet des Nations Unies (</a:t>
            </a:r>
            <a:r>
              <a:rPr lang="fr-FR" sz="1200" b="1" dirty="0">
                <a:solidFill>
                  <a:srgbClr val="00B0F0"/>
                </a:solidFill>
                <a:latin typeface="Giorgio Sans"/>
              </a:rPr>
              <a:t>le Forum politique de haut niveau</a:t>
            </a:r>
            <a:r>
              <a:rPr lang="fr-FR" sz="1200" dirty="0">
                <a:latin typeface="Giorgio Sans"/>
              </a:rPr>
              <a:t>). Pour faciliter les choses, les objectifs sont décomposés en un ensemble d’objectifs et d’indicateurs que les pays peuvent atteindre.</a:t>
            </a:r>
            <a:br>
              <a:rPr lang="fr-FR" sz="1200" dirty="0">
                <a:latin typeface="Giorgio Sans"/>
              </a:rPr>
            </a:br>
            <a:br>
              <a:rPr lang="fr-FR" sz="1200" dirty="0">
                <a:latin typeface="Giorgio Sans"/>
              </a:rPr>
            </a:br>
            <a:r>
              <a:rPr lang="fr-FR" sz="1400" b="1" dirty="0">
                <a:solidFill>
                  <a:srgbClr val="279438"/>
                </a:solidFill>
                <a:latin typeface="Giorgio Sans"/>
              </a:rPr>
              <a:t>Que se passe-t-il si les objectifs ne sont pas atteints?</a:t>
            </a:r>
            <a:br>
              <a:rPr lang="fr-FR" sz="1200" dirty="0">
                <a:latin typeface="Giorgio Sans"/>
              </a:rPr>
            </a:br>
            <a:r>
              <a:rPr lang="fr-FR" sz="1200" dirty="0">
                <a:latin typeface="Giorgio Sans"/>
              </a:rPr>
              <a:t>Bien qu’ils aient été acceptés à l’unanimité, les objectifs ne sont pas juridiquement contraignants. Ils sont une promesse faite par tous les pays de travailler ensemble sur un plan. Personne ne peut exiger que ces objectifs soient atteints, mais en travaillant ensemble, en exhortant les entreprises à jouer leur rôle et en responsabilisant les gouvernements, ils peuvent l’être.</a:t>
            </a:r>
            <a:endParaRPr lang="en-GB" sz="1200" dirty="0">
              <a:latin typeface="Giorgio Sans"/>
              <a:ea typeface="Apex New Book" charset="0"/>
              <a:cs typeface="Apex New Book" charset="0"/>
            </a:endParaRPr>
          </a:p>
        </p:txBody>
      </p:sp>
      <p:sp>
        <p:nvSpPr>
          <p:cNvPr id="9" name="object 2"/>
          <p:cNvSpPr txBox="1">
            <a:spLocks noGrp="1"/>
          </p:cNvSpPr>
          <p:nvPr>
            <p:ph type="title"/>
          </p:nvPr>
        </p:nvSpPr>
        <p:spPr>
          <a:xfrm>
            <a:off x="469900" y="200025"/>
            <a:ext cx="7867400" cy="730969"/>
          </a:xfrm>
          <a:prstGeom prst="rect">
            <a:avLst/>
          </a:prstGeom>
        </p:spPr>
        <p:txBody>
          <a:bodyPr vert="horz" wrap="square" lIns="0" tIns="0" rIns="0" bIns="0" rtlCol="0">
            <a:spAutoFit/>
          </a:bodyPr>
          <a:lstStyle/>
          <a:p>
            <a:pPr marL="12700">
              <a:lnSpc>
                <a:spcPts val="5710"/>
              </a:lnSpc>
            </a:pPr>
            <a:r>
              <a:rPr lang="fr-FR" sz="3200" spc="-45" dirty="0">
                <a:solidFill>
                  <a:srgbClr val="279438"/>
                </a:solidFill>
              </a:rPr>
              <a:t>QUESTIONS FRÉQUEMMENT POSÉES</a:t>
            </a:r>
            <a:endParaRPr sz="3200" spc="110" dirty="0">
              <a:solidFill>
                <a:srgbClr val="279438"/>
              </a:solidFill>
            </a:endParaRPr>
          </a:p>
        </p:txBody>
      </p:sp>
      <p:pic>
        <p:nvPicPr>
          <p:cNvPr id="7" name="Picture 2" descr="H:\LPGLDM.png"/>
          <p:cNvPicPr>
            <a:picLocks noChangeAspect="1" noChangeArrowheads="1"/>
          </p:cNvPicPr>
          <p:nvPr/>
        </p:nvPicPr>
        <p:blipFill>
          <a:blip r:embed="rId2" cstate="print"/>
          <a:srcRect/>
          <a:stretch>
            <a:fillRect/>
          </a:stretch>
        </p:blipFill>
        <p:spPr bwMode="auto">
          <a:xfrm>
            <a:off x="8204220" y="280963"/>
            <a:ext cx="1928826" cy="863654"/>
          </a:xfrm>
          <a:prstGeom prst="rect">
            <a:avLst/>
          </a:prstGeom>
          <a:noFill/>
        </p:spPr>
      </p:pic>
    </p:spTree>
    <p:extLst>
      <p:ext uri="{BB962C8B-B14F-4D97-AF65-F5344CB8AC3E}">
        <p14:creationId xmlns:p14="http://schemas.microsoft.com/office/powerpoint/2010/main" val="392330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0000" y="1038225"/>
            <a:ext cx="360045" cy="360045"/>
          </a:xfrm>
          <a:custGeom>
            <a:avLst/>
            <a:gdLst/>
            <a:ahLst/>
            <a:cxnLst/>
            <a:rect l="l" t="t" r="r" b="b"/>
            <a:pathLst>
              <a:path w="360044" h="360044">
                <a:moveTo>
                  <a:pt x="0" y="0"/>
                </a:moveTo>
                <a:lnTo>
                  <a:pt x="0" y="359994"/>
                </a:lnTo>
                <a:lnTo>
                  <a:pt x="359994" y="359994"/>
                </a:lnTo>
                <a:lnTo>
                  <a:pt x="0" y="0"/>
                </a:lnTo>
                <a:close/>
              </a:path>
            </a:pathLst>
          </a:custGeom>
          <a:solidFill>
            <a:srgbClr val="F8971C"/>
          </a:solidFill>
        </p:spPr>
        <p:txBody>
          <a:bodyPr wrap="square" lIns="0" tIns="0" rIns="0" bIns="0" rtlCol="0"/>
          <a:lstStyle/>
          <a:p>
            <a:endParaRPr/>
          </a:p>
        </p:txBody>
      </p:sp>
      <p:sp>
        <p:nvSpPr>
          <p:cNvPr id="3" name="object 3"/>
          <p:cNvSpPr/>
          <p:nvPr/>
        </p:nvSpPr>
        <p:spPr>
          <a:xfrm>
            <a:off x="540004" y="1398227"/>
            <a:ext cx="9611995" cy="4140200"/>
          </a:xfrm>
          <a:custGeom>
            <a:avLst/>
            <a:gdLst/>
            <a:ahLst/>
            <a:cxnLst/>
            <a:rect l="l" t="t" r="r" b="b"/>
            <a:pathLst>
              <a:path w="9611995" h="4140200">
                <a:moveTo>
                  <a:pt x="0" y="4139996"/>
                </a:moveTo>
                <a:lnTo>
                  <a:pt x="9611995" y="4139996"/>
                </a:lnTo>
                <a:lnTo>
                  <a:pt x="9611995" y="0"/>
                </a:lnTo>
                <a:lnTo>
                  <a:pt x="0" y="0"/>
                </a:lnTo>
                <a:lnTo>
                  <a:pt x="0" y="4139996"/>
                </a:lnTo>
                <a:close/>
              </a:path>
            </a:pathLst>
          </a:custGeom>
          <a:solidFill>
            <a:srgbClr val="F8971C"/>
          </a:solidFill>
        </p:spPr>
        <p:txBody>
          <a:bodyPr wrap="square" lIns="0" tIns="0" rIns="0" bIns="0" rtlCol="0"/>
          <a:lstStyle/>
          <a:p>
            <a:endParaRPr/>
          </a:p>
        </p:txBody>
      </p:sp>
      <p:sp>
        <p:nvSpPr>
          <p:cNvPr id="4" name="object 4"/>
          <p:cNvSpPr txBox="1">
            <a:spLocks noGrp="1"/>
          </p:cNvSpPr>
          <p:nvPr>
            <p:ph type="title"/>
          </p:nvPr>
        </p:nvSpPr>
        <p:spPr>
          <a:xfrm>
            <a:off x="850900" y="2698047"/>
            <a:ext cx="5410200" cy="1071384"/>
          </a:xfrm>
          <a:prstGeom prst="rect">
            <a:avLst/>
          </a:prstGeom>
        </p:spPr>
        <p:txBody>
          <a:bodyPr vert="horz" wrap="square" lIns="0" tIns="0" rIns="0" bIns="0" rtlCol="0">
            <a:spAutoFit/>
          </a:bodyPr>
          <a:lstStyle/>
          <a:p>
            <a:pPr marL="12700">
              <a:lnSpc>
                <a:spcPts val="9455"/>
              </a:lnSpc>
            </a:pPr>
            <a:r>
              <a:rPr sz="4800" spc="70" dirty="0">
                <a:solidFill>
                  <a:srgbClr val="FFFFFF"/>
                </a:solidFill>
              </a:rPr>
              <a:t>INTRODUCTION</a:t>
            </a:r>
            <a:endParaRPr sz="4800" dirty="0"/>
          </a:p>
        </p:txBody>
      </p:sp>
      <p:sp>
        <p:nvSpPr>
          <p:cNvPr id="5" name="object 5"/>
          <p:cNvSpPr/>
          <p:nvPr/>
        </p:nvSpPr>
        <p:spPr>
          <a:xfrm>
            <a:off x="540000" y="7337655"/>
            <a:ext cx="9611995" cy="0"/>
          </a:xfrm>
          <a:custGeom>
            <a:avLst/>
            <a:gdLst/>
            <a:ahLst/>
            <a:cxnLst/>
            <a:rect l="l" t="t" r="r" b="b"/>
            <a:pathLst>
              <a:path w="9611995">
                <a:moveTo>
                  <a:pt x="0" y="0"/>
                </a:moveTo>
                <a:lnTo>
                  <a:pt x="9611995" y="0"/>
                </a:lnTo>
              </a:path>
            </a:pathLst>
          </a:custGeom>
          <a:ln w="12700">
            <a:solidFill>
              <a:srgbClr val="DADADA"/>
            </a:solidFill>
          </a:ln>
        </p:spPr>
        <p:txBody>
          <a:bodyPr wrap="square" lIns="0" tIns="0" rIns="0" bIns="0" rtlCol="0"/>
          <a:lstStyle/>
          <a:p>
            <a:endParaRPr/>
          </a:p>
        </p:txBody>
      </p:sp>
      <p:pic>
        <p:nvPicPr>
          <p:cNvPr id="11" name="Picture 2" descr="H:\LPGLDM.png"/>
          <p:cNvPicPr>
            <a:picLocks noChangeAspect="1" noChangeArrowheads="1"/>
          </p:cNvPicPr>
          <p:nvPr/>
        </p:nvPicPr>
        <p:blipFill>
          <a:blip r:embed="rId2" cstate="print"/>
          <a:srcRect t="13137" r="44118" b="8039"/>
          <a:stretch>
            <a:fillRect/>
          </a:stretch>
        </p:blipFill>
        <p:spPr bwMode="auto">
          <a:xfrm>
            <a:off x="6489700" y="2621847"/>
            <a:ext cx="2774950" cy="1752600"/>
          </a:xfrm>
          <a:prstGeom prst="rect">
            <a:avLst/>
          </a:prstGeom>
          <a:noFill/>
        </p:spPr>
      </p:pic>
      <p:pic>
        <p:nvPicPr>
          <p:cNvPr id="12" name="Picture 2" descr="H:\LPGLDM.png"/>
          <p:cNvPicPr>
            <a:picLocks noChangeAspect="1" noChangeArrowheads="1"/>
          </p:cNvPicPr>
          <p:nvPr/>
        </p:nvPicPr>
        <p:blipFill>
          <a:blip r:embed="rId2" cstate="print"/>
          <a:srcRect/>
          <a:stretch>
            <a:fillRect/>
          </a:stretch>
        </p:blipFill>
        <p:spPr bwMode="auto">
          <a:xfrm>
            <a:off x="4203700" y="5686425"/>
            <a:ext cx="2590800" cy="116006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0000" y="1512003"/>
            <a:ext cx="360045" cy="360045"/>
          </a:xfrm>
          <a:custGeom>
            <a:avLst/>
            <a:gdLst/>
            <a:ahLst/>
            <a:cxnLst/>
            <a:rect l="l" t="t" r="r" b="b"/>
            <a:pathLst>
              <a:path w="360044" h="360044">
                <a:moveTo>
                  <a:pt x="0" y="0"/>
                </a:moveTo>
                <a:lnTo>
                  <a:pt x="0" y="359994"/>
                </a:lnTo>
                <a:lnTo>
                  <a:pt x="359994" y="359994"/>
                </a:lnTo>
                <a:lnTo>
                  <a:pt x="0" y="0"/>
                </a:lnTo>
                <a:close/>
              </a:path>
            </a:pathLst>
          </a:custGeom>
          <a:solidFill>
            <a:srgbClr val="00A7D7"/>
          </a:solidFill>
        </p:spPr>
        <p:txBody>
          <a:bodyPr wrap="square" lIns="0" tIns="0" rIns="0" bIns="0" rtlCol="0"/>
          <a:lstStyle/>
          <a:p>
            <a:endParaRPr/>
          </a:p>
        </p:txBody>
      </p:sp>
      <p:sp>
        <p:nvSpPr>
          <p:cNvPr id="3" name="object 3"/>
          <p:cNvSpPr/>
          <p:nvPr/>
        </p:nvSpPr>
        <p:spPr>
          <a:xfrm>
            <a:off x="540004" y="1872005"/>
            <a:ext cx="9611995" cy="4140200"/>
          </a:xfrm>
          <a:custGeom>
            <a:avLst/>
            <a:gdLst/>
            <a:ahLst/>
            <a:cxnLst/>
            <a:rect l="l" t="t" r="r" b="b"/>
            <a:pathLst>
              <a:path w="9611995" h="4140200">
                <a:moveTo>
                  <a:pt x="0" y="4139996"/>
                </a:moveTo>
                <a:lnTo>
                  <a:pt x="9611995" y="4139996"/>
                </a:lnTo>
                <a:lnTo>
                  <a:pt x="9611995" y="0"/>
                </a:lnTo>
                <a:lnTo>
                  <a:pt x="0" y="0"/>
                </a:lnTo>
                <a:lnTo>
                  <a:pt x="0" y="4139996"/>
                </a:lnTo>
                <a:close/>
              </a:path>
            </a:pathLst>
          </a:custGeom>
          <a:solidFill>
            <a:srgbClr val="00A7D7"/>
          </a:solidFill>
        </p:spPr>
        <p:txBody>
          <a:bodyPr wrap="square" lIns="0" tIns="0" rIns="0" bIns="0" rtlCol="0"/>
          <a:lstStyle/>
          <a:p>
            <a:endParaRPr/>
          </a:p>
        </p:txBody>
      </p:sp>
      <p:sp>
        <p:nvSpPr>
          <p:cNvPr id="4" name="object 4"/>
          <p:cNvSpPr txBox="1"/>
          <p:nvPr/>
        </p:nvSpPr>
        <p:spPr>
          <a:xfrm>
            <a:off x="165100" y="2028825"/>
            <a:ext cx="10287000" cy="3693319"/>
          </a:xfrm>
          <a:prstGeom prst="rect">
            <a:avLst/>
          </a:prstGeom>
        </p:spPr>
        <p:txBody>
          <a:bodyPr vert="horz" wrap="square" lIns="0" tIns="0" rIns="0" bIns="0" rtlCol="0">
            <a:spAutoFit/>
          </a:bodyPr>
          <a:lstStyle/>
          <a:p>
            <a:pPr marL="12700" algn="ctr"/>
            <a:r>
              <a:rPr lang="fr-FR" sz="4000" b="1" spc="-45" dirty="0">
                <a:solidFill>
                  <a:srgbClr val="FFFFFF"/>
                </a:solidFill>
                <a:latin typeface="Giorgio Sans"/>
                <a:cs typeface="Giorgio Sans"/>
              </a:rPr>
              <a:t>TROISIEME PARTIE</a:t>
            </a:r>
          </a:p>
          <a:p>
            <a:pPr marL="12700" algn="ctr"/>
            <a:r>
              <a:rPr lang="fr-FR" sz="4000" b="1" spc="-45" dirty="0">
                <a:solidFill>
                  <a:srgbClr val="FFFFFF"/>
                </a:solidFill>
                <a:latin typeface="Giorgio Sans"/>
                <a:cs typeface="Giorgio Sans"/>
              </a:rPr>
              <a:t> </a:t>
            </a:r>
          </a:p>
          <a:p>
            <a:pPr marL="12700" algn="ctr"/>
            <a:r>
              <a:rPr lang="fr-FR" sz="4000" b="1" spc="-45" dirty="0">
                <a:solidFill>
                  <a:srgbClr val="FFFFFF"/>
                </a:solidFill>
                <a:latin typeface="Giorgio Sans"/>
                <a:cs typeface="Giorgio Sans"/>
              </a:rPr>
              <a:t>MATÉRIAUX DISPONIBLES </a:t>
            </a:r>
          </a:p>
          <a:p>
            <a:pPr marL="12700" algn="ctr"/>
            <a:r>
              <a:rPr lang="fr-FR" sz="4000" b="1" spc="-45" dirty="0">
                <a:solidFill>
                  <a:srgbClr val="FFFFFF"/>
                </a:solidFill>
                <a:latin typeface="Giorgio Sans"/>
                <a:cs typeface="Giorgio Sans"/>
              </a:rPr>
              <a:t>POUR INTRODUIRE </a:t>
            </a:r>
          </a:p>
          <a:p>
            <a:pPr marL="12700" algn="ctr"/>
            <a:r>
              <a:rPr lang="fr-FR" sz="4000" b="1" spc="-45" dirty="0">
                <a:solidFill>
                  <a:srgbClr val="FFFFFF"/>
                </a:solidFill>
                <a:latin typeface="Giorgio Sans"/>
                <a:cs typeface="Giorgio Sans"/>
              </a:rPr>
              <a:t>LES OBJECTIFS MONDIAUX AUX ENFANTS ET AUX JEUNES</a:t>
            </a:r>
          </a:p>
        </p:txBody>
      </p:sp>
      <p:sp>
        <p:nvSpPr>
          <p:cNvPr id="5" name="object 5"/>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231056"/>
            <a:ext cx="7397115" cy="641651"/>
          </a:xfrm>
          <a:prstGeom prst="rect">
            <a:avLst/>
          </a:prstGeom>
        </p:spPr>
        <p:txBody>
          <a:bodyPr vert="horz" wrap="square" lIns="0" tIns="0" rIns="0" bIns="0" rtlCol="0">
            <a:spAutoFit/>
          </a:bodyPr>
          <a:lstStyle/>
          <a:p>
            <a:pPr marL="12700">
              <a:lnSpc>
                <a:spcPts val="5710"/>
              </a:lnSpc>
            </a:pPr>
            <a:r>
              <a:rPr lang="fr-FR" sz="3200" dirty="0"/>
              <a:t>La plus grande leçon du monde</a:t>
            </a:r>
            <a:endParaRPr sz="3200" spc="-5" dirty="0">
              <a:solidFill>
                <a:schemeClr val="bg1">
                  <a:lumMod val="85000"/>
                </a:schemeClr>
              </a:solidFill>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txBox="1"/>
          <p:nvPr/>
        </p:nvSpPr>
        <p:spPr>
          <a:xfrm>
            <a:off x="540000" y="1266825"/>
            <a:ext cx="4731385" cy="5678478"/>
          </a:xfrm>
          <a:prstGeom prst="rect">
            <a:avLst/>
          </a:prstGeom>
        </p:spPr>
        <p:txBody>
          <a:bodyPr vert="horz" wrap="square" lIns="0" tIns="0" rIns="0" bIns="0" rtlCol="0">
            <a:spAutoFit/>
          </a:bodyPr>
          <a:lstStyle/>
          <a:p>
            <a:pPr marL="12700"/>
            <a:r>
              <a:rPr lang="fr-FR" sz="2100" b="1" spc="30" dirty="0">
                <a:solidFill>
                  <a:srgbClr val="2C97C8"/>
                </a:solidFill>
                <a:latin typeface="Giorgio Sans"/>
                <a:cs typeface="Giorgio Sans"/>
              </a:rPr>
              <a:t>CONTEXTE</a:t>
            </a:r>
            <a:br>
              <a:rPr lang="fr-FR" sz="1200" dirty="0">
                <a:latin typeface="Giorgio Sans"/>
              </a:rPr>
            </a:br>
            <a:r>
              <a:rPr lang="fr-FR" sz="1200" dirty="0">
                <a:latin typeface="Giorgio Sans"/>
              </a:rPr>
              <a:t> </a:t>
            </a:r>
            <a:br>
              <a:rPr lang="fr-FR" sz="1200" dirty="0">
                <a:latin typeface="Giorgio Sans"/>
              </a:rPr>
            </a:br>
            <a:r>
              <a:rPr lang="fr-FR" sz="1200" dirty="0">
                <a:latin typeface="Giorgio Sans"/>
              </a:rPr>
              <a:t>Au début de 2015, Project </a:t>
            </a:r>
            <a:r>
              <a:rPr lang="fr-FR" sz="1200" dirty="0" err="1">
                <a:latin typeface="Giorgio Sans"/>
              </a:rPr>
              <a:t>Everyone</a:t>
            </a:r>
            <a:r>
              <a:rPr lang="fr-FR" sz="1200" dirty="0">
                <a:latin typeface="Giorgio Sans"/>
              </a:rPr>
              <a:t> et l'UNICEF ont commencé à collaborer à une idée visant à enseigner aux enfants du monde entier les nouveaux objectifs mondiaux. Ils l’appellent la plus grande leçon du monde.</a:t>
            </a:r>
            <a:br>
              <a:rPr lang="fr-FR" sz="1200" dirty="0">
                <a:latin typeface="Giorgio Sans"/>
              </a:rPr>
            </a:br>
            <a:br>
              <a:rPr lang="fr-FR" sz="1200" dirty="0">
                <a:latin typeface="Giorgio Sans"/>
              </a:rPr>
            </a:br>
            <a:r>
              <a:rPr lang="fr-FR" sz="1200" dirty="0">
                <a:latin typeface="Giorgio Sans"/>
              </a:rPr>
              <a:t>L'idée a été lancée avec l'aide de l'UNESCO aux ministres de l'Éducation du monde entier en mai 2015 lors du Forum mondial sur l'éducation en Corée.</a:t>
            </a:r>
            <a:br>
              <a:rPr lang="fr-FR" sz="1200" dirty="0">
                <a:latin typeface="Giorgio Sans"/>
              </a:rPr>
            </a:br>
            <a:br>
              <a:rPr lang="fr-FR" sz="1200" dirty="0">
                <a:latin typeface="Giorgio Sans"/>
              </a:rPr>
            </a:br>
            <a:r>
              <a:rPr lang="fr-FR" sz="1200" dirty="0">
                <a:latin typeface="Giorgio Sans"/>
              </a:rPr>
              <a:t>En septembre 2015, lorsque les objectifs ont été convenus, des écoles du monde entier ont commencé à enseigner aux enfants ce nouveau plan d'action pour l'homme et la planète. Les enfants ont réagi positivement à cette idée et les éducateurs ont pris plaisir à participer à une initiative mondiale inclusive. La contribution de tous les éducateurs est vraiment appréciée et doit être célébrée.</a:t>
            </a:r>
            <a:br>
              <a:rPr lang="fr-FR" sz="1200" dirty="0">
                <a:latin typeface="Giorgio Sans"/>
              </a:rPr>
            </a:br>
            <a:br>
              <a:rPr lang="fr-FR" sz="1200" dirty="0">
                <a:latin typeface="Giorgio Sans"/>
              </a:rPr>
            </a:br>
            <a:r>
              <a:rPr lang="fr-FR" sz="1200" dirty="0">
                <a:latin typeface="Giorgio Sans"/>
              </a:rPr>
              <a:t>La plus grande leçon du monde est désormais une opportunité annuelle de présenter les objectifs mondiaux aux élèves ou de leur rappeler leurs objectifs en utilisant du matériel créatif disponible gratuitement, en plusieurs langues en ligne.</a:t>
            </a:r>
            <a:br>
              <a:rPr lang="fr-FR" sz="1200" dirty="0">
                <a:latin typeface="Giorgio Sans"/>
              </a:rPr>
            </a:br>
            <a:br>
              <a:rPr lang="fr-FR" sz="1200" dirty="0">
                <a:latin typeface="Giorgio Sans"/>
              </a:rPr>
            </a:br>
            <a:r>
              <a:rPr lang="fr-FR" sz="1200" dirty="0">
                <a:latin typeface="Giorgio Sans"/>
              </a:rPr>
              <a:t>L'objectif est de connecter les élèves à ce plan </a:t>
            </a:r>
            <a:r>
              <a:rPr lang="fr-FR" sz="1200" dirty="0" err="1">
                <a:latin typeface="Giorgio Sans"/>
              </a:rPr>
              <a:t>modial</a:t>
            </a:r>
            <a:r>
              <a:rPr lang="fr-FR" sz="1200" dirty="0">
                <a:latin typeface="Giorgio Sans"/>
              </a:rPr>
              <a:t> ambitieux et d'encourager leur soutien à celui-ci. Ils peuvent prendre des mesures en faveur des objectifs de manière locale.</a:t>
            </a:r>
            <a:br>
              <a:rPr lang="fr-FR" sz="1200" dirty="0">
                <a:latin typeface="Giorgio Sans"/>
              </a:rPr>
            </a:br>
            <a:br>
              <a:rPr lang="fr-FR" sz="1200" dirty="0">
                <a:latin typeface="Giorgio Sans"/>
              </a:rPr>
            </a:br>
            <a:r>
              <a:rPr lang="fr-FR" sz="1200" dirty="0">
                <a:latin typeface="Giorgio Sans"/>
              </a:rPr>
              <a:t>Les organisations qui travaillent ensemble pour donner vie à La plus grande leçon du monde chaque année sont la preuve vivante que l’objectif 17 peut fonctionner!</a:t>
            </a:r>
            <a:endParaRPr lang="en-US" sz="1200" spc="20" dirty="0">
              <a:latin typeface="Giorgio Sans"/>
              <a:cs typeface="ApexNew-Book"/>
            </a:endParaRPr>
          </a:p>
        </p:txBody>
      </p:sp>
      <p:sp>
        <p:nvSpPr>
          <p:cNvPr id="8" name="object 8"/>
          <p:cNvSpPr txBox="1"/>
          <p:nvPr/>
        </p:nvSpPr>
        <p:spPr>
          <a:xfrm>
            <a:off x="5460741" y="1343026"/>
            <a:ext cx="4716145" cy="5907386"/>
          </a:xfrm>
          <a:prstGeom prst="rect">
            <a:avLst/>
          </a:prstGeom>
          <a:solidFill>
            <a:srgbClr val="F4F4F4"/>
          </a:solidFill>
        </p:spPr>
        <p:txBody>
          <a:bodyPr vert="horz" wrap="square" lIns="0" tIns="120015" rIns="0" bIns="0" rtlCol="0">
            <a:spAutoFit/>
          </a:bodyPr>
          <a:lstStyle/>
          <a:p>
            <a:pPr marL="12700"/>
            <a:r>
              <a:rPr lang="fr-FR" sz="2100" b="1" spc="30" dirty="0">
                <a:solidFill>
                  <a:srgbClr val="2C97C8"/>
                </a:solidFill>
                <a:latin typeface="Giorgio Sans"/>
                <a:cs typeface="Giorgio Sans"/>
              </a:rPr>
              <a:t>STATISTIQUES CLÉS DES DEUX PREMIÈRES ANNÉES DE LA PLUS GRANDE LEÇON DU MONDE?</a:t>
            </a:r>
          </a:p>
          <a:p>
            <a:pPr marL="12700"/>
            <a:br>
              <a:rPr lang="fr-FR" sz="1200" dirty="0">
                <a:latin typeface="Giorgio Sans"/>
              </a:rPr>
            </a:br>
            <a:r>
              <a:rPr lang="fr-FR" sz="1200" dirty="0">
                <a:latin typeface="Giorgio Sans"/>
              </a:rPr>
              <a:t>Il est très difficile de mesurer le nombre d'enfants qui connaissent maintenant les objectifs mondiaux. mais nous savons que le nombre d'éducateurs comme vous augmente constamment. De nombreuses organisations et personnes de haut niveau ont été impliquées.</a:t>
            </a:r>
            <a:endParaRPr lang="en-US" sz="1200" spc="-30" dirty="0">
              <a:latin typeface="Giorgio Sans"/>
            </a:endParaRPr>
          </a:p>
          <a:p>
            <a:pPr marL="12700"/>
            <a:endParaRPr lang="en-US" sz="800" spc="-30" dirty="0">
              <a:latin typeface="Giorgio Sans"/>
            </a:endParaRPr>
          </a:p>
          <a:p>
            <a:pPr marL="12700"/>
            <a:r>
              <a:rPr lang="fr-FR" sz="1200" dirty="0">
                <a:latin typeface="Giorgio Sans"/>
              </a:rPr>
              <a:t>Les chiffres en action</a:t>
            </a:r>
          </a:p>
          <a:p>
            <a:pPr marL="12700"/>
            <a:endParaRPr lang="fr-FR" sz="800" b="1" spc="30" dirty="0">
              <a:solidFill>
                <a:srgbClr val="2C97C8"/>
              </a:solidFill>
              <a:latin typeface="Giorgio Sans"/>
              <a:cs typeface="Giorgio Sans"/>
            </a:endParaRPr>
          </a:p>
          <a:p>
            <a:pPr marL="12700"/>
            <a:r>
              <a:rPr lang="fr-FR" sz="1400" b="1" spc="30" dirty="0">
                <a:solidFill>
                  <a:srgbClr val="2C97C8"/>
                </a:solidFill>
                <a:latin typeface="Giorgio Sans"/>
                <a:cs typeface="Giorgio Sans"/>
              </a:rPr>
              <a:t>20</a:t>
            </a:r>
            <a:r>
              <a:rPr lang="fr-FR" sz="1200" dirty="0">
                <a:solidFill>
                  <a:srgbClr val="0075B9"/>
                </a:solidFill>
                <a:latin typeface="Giorgio Sans"/>
              </a:rPr>
              <a:t> </a:t>
            </a:r>
            <a:r>
              <a:rPr lang="fr-FR" sz="1200" dirty="0">
                <a:latin typeface="Giorgio Sans"/>
              </a:rPr>
              <a:t>célébrités et personnalités ont participé à la création de contenu.</a:t>
            </a:r>
            <a:br>
              <a:rPr lang="fr-FR" sz="1200" dirty="0">
                <a:latin typeface="Giorgio Sans"/>
              </a:rPr>
            </a:br>
            <a:r>
              <a:rPr lang="fr-FR" sz="1400" b="1" spc="30" dirty="0">
                <a:solidFill>
                  <a:srgbClr val="2C97C8"/>
                </a:solidFill>
                <a:latin typeface="Giorgio Sans"/>
                <a:cs typeface="Giorgio Sans"/>
              </a:rPr>
              <a:t>33</a:t>
            </a:r>
            <a:r>
              <a:rPr lang="fr-FR" sz="1200" dirty="0">
                <a:latin typeface="Giorgio Sans"/>
              </a:rPr>
              <a:t> ministres de l'éducation ont assisté ou enseigné des cours eux-mêmes.  </a:t>
            </a:r>
          </a:p>
          <a:p>
            <a:pPr marL="12700"/>
            <a:r>
              <a:rPr lang="fr-FR" sz="1400" b="1" spc="30" dirty="0">
                <a:solidFill>
                  <a:srgbClr val="2C97C8"/>
                </a:solidFill>
                <a:latin typeface="Giorgio Sans"/>
                <a:cs typeface="Giorgio Sans"/>
              </a:rPr>
              <a:t>58</a:t>
            </a:r>
            <a:r>
              <a:rPr lang="fr-FR" sz="1200" dirty="0">
                <a:latin typeface="Giorgio Sans"/>
              </a:rPr>
              <a:t> ministères de l’éducation ont communiqué directement avec les écoles dans leurs pays les invitant à participer.  </a:t>
            </a:r>
          </a:p>
          <a:p>
            <a:pPr marL="11113">
              <a:spcBef>
                <a:spcPts val="405"/>
              </a:spcBef>
            </a:pPr>
            <a:r>
              <a:rPr lang="fr-FR" sz="1200" dirty="0">
                <a:latin typeface="Giorgio Sans"/>
              </a:rPr>
              <a:t>Grâce aux photos et aux histoires que les éducateurs ont partagées, nous savons que des écoles de </a:t>
            </a:r>
            <a:r>
              <a:rPr lang="fr-FR" sz="1400" b="1" spc="30" dirty="0">
                <a:solidFill>
                  <a:srgbClr val="2C97C8"/>
                </a:solidFill>
                <a:latin typeface="Giorgio Sans"/>
                <a:cs typeface="Giorgio Sans"/>
              </a:rPr>
              <a:t>106</a:t>
            </a:r>
            <a:r>
              <a:rPr lang="fr-FR" sz="1200" dirty="0">
                <a:latin typeface="Giorgio Sans"/>
              </a:rPr>
              <a:t> pays ont été impliquées jusqu'à présent. </a:t>
            </a:r>
          </a:p>
          <a:p>
            <a:pPr marL="11113">
              <a:spcBef>
                <a:spcPts val="405"/>
              </a:spcBef>
            </a:pPr>
            <a:endParaRPr lang="fr-FR" sz="700" dirty="0">
              <a:latin typeface="Giorgio Sans"/>
            </a:endParaRPr>
          </a:p>
          <a:p>
            <a:pPr marL="11113">
              <a:spcBef>
                <a:spcPts val="405"/>
              </a:spcBef>
            </a:pPr>
            <a:r>
              <a:rPr lang="fr-FR" sz="1200" dirty="0">
                <a:latin typeface="Giorgio Sans"/>
              </a:rPr>
              <a:t>Si vous avez des idées sur des organisations susceptibles d’aider la plus grande leçon du monde à toucher un plus grand nombre d’enfants, contactez-nous au ptpbenin@gmail.com</a:t>
            </a:r>
            <a:br>
              <a:rPr lang="fr-FR" sz="1200" dirty="0">
                <a:latin typeface="Giorgio Sans"/>
              </a:rPr>
            </a:br>
            <a:br>
              <a:rPr lang="fr-FR" sz="1200" dirty="0">
                <a:latin typeface="Giorgio Sans"/>
              </a:rPr>
            </a:br>
            <a:r>
              <a:rPr lang="fr-FR" sz="1200" dirty="0">
                <a:latin typeface="Giorgio Sans"/>
              </a:rPr>
              <a:t>Vous pouvez participer à la conversation sur </a:t>
            </a:r>
            <a:r>
              <a:rPr lang="fr-FR" sz="1200" dirty="0" err="1">
                <a:latin typeface="Giorgio Sans"/>
              </a:rPr>
              <a:t>Twitter</a:t>
            </a:r>
            <a:r>
              <a:rPr lang="fr-FR" sz="1200" dirty="0">
                <a:latin typeface="Giorgio Sans"/>
              </a:rPr>
              <a:t>, </a:t>
            </a:r>
            <a:r>
              <a:rPr lang="fr-FR" sz="1200" dirty="0" err="1">
                <a:latin typeface="Giorgio Sans"/>
              </a:rPr>
              <a:t>Facebook</a:t>
            </a:r>
            <a:r>
              <a:rPr lang="fr-FR" sz="1200" dirty="0">
                <a:latin typeface="Giorgio Sans"/>
              </a:rPr>
              <a:t> et </a:t>
            </a:r>
            <a:r>
              <a:rPr lang="fr-FR" sz="1200" dirty="0" err="1">
                <a:latin typeface="Giorgio Sans"/>
              </a:rPr>
              <a:t>Instagram</a:t>
            </a:r>
            <a:r>
              <a:rPr lang="fr-FR" sz="1200" dirty="0">
                <a:latin typeface="Giorgio Sans"/>
              </a:rPr>
              <a:t>. Utilisation de @</a:t>
            </a:r>
            <a:r>
              <a:rPr lang="fr-FR" sz="1200" dirty="0" err="1">
                <a:latin typeface="Giorgio Sans"/>
              </a:rPr>
              <a:t>TheWorldsLesson</a:t>
            </a:r>
            <a:r>
              <a:rPr lang="fr-FR" sz="1200" dirty="0">
                <a:latin typeface="Giorgio Sans"/>
              </a:rPr>
              <a:t> #</a:t>
            </a:r>
            <a:r>
              <a:rPr lang="fr-FR" sz="1200" dirty="0" err="1">
                <a:latin typeface="Giorgio Sans"/>
              </a:rPr>
              <a:t>TeachSDGs</a:t>
            </a:r>
            <a:r>
              <a:rPr lang="fr-FR" sz="1200" dirty="0">
                <a:latin typeface="Giorgio Sans"/>
              </a:rPr>
              <a:t> </a:t>
            </a:r>
            <a:br>
              <a:rPr lang="en-US" sz="1000" b="1" spc="15" dirty="0">
                <a:latin typeface="ApexNew-Book"/>
                <a:cs typeface="ApexNew-Book"/>
              </a:rPr>
            </a:br>
            <a:br>
              <a:rPr lang="en-US" sz="1000" b="1" spc="15" dirty="0">
                <a:latin typeface="ApexNew-Book"/>
                <a:cs typeface="ApexNew-Book"/>
              </a:rPr>
            </a:br>
            <a:endParaRPr sz="1000" dirty="0">
              <a:latin typeface="ApexNew-Book"/>
              <a:cs typeface="ApexNew-Book"/>
            </a:endParaRPr>
          </a:p>
        </p:txBody>
      </p:sp>
      <p:sp>
        <p:nvSpPr>
          <p:cNvPr id="9" name="object 9"/>
          <p:cNvSpPr/>
          <p:nvPr/>
        </p:nvSpPr>
        <p:spPr>
          <a:xfrm>
            <a:off x="5471160" y="1190625"/>
            <a:ext cx="180340" cy="180340"/>
          </a:xfrm>
          <a:custGeom>
            <a:avLst/>
            <a:gdLst/>
            <a:ahLst/>
            <a:cxnLst/>
            <a:rect l="l" t="t" r="r" b="b"/>
            <a:pathLst>
              <a:path w="180339" h="180339">
                <a:moveTo>
                  <a:pt x="0" y="0"/>
                </a:moveTo>
                <a:lnTo>
                  <a:pt x="0" y="179997"/>
                </a:lnTo>
                <a:lnTo>
                  <a:pt x="179997" y="179997"/>
                </a:lnTo>
                <a:lnTo>
                  <a:pt x="0" y="0"/>
                </a:lnTo>
                <a:close/>
              </a:path>
            </a:pathLst>
          </a:custGeom>
          <a:solidFill>
            <a:srgbClr val="F4F4F4"/>
          </a:solidFill>
        </p:spPr>
        <p:txBody>
          <a:bodyPr wrap="square" lIns="0" tIns="0" rIns="0" bIns="0" rtlCol="0"/>
          <a:lstStyle/>
          <a:p>
            <a:endParaRPr/>
          </a:p>
        </p:txBody>
      </p:sp>
      <p:sp>
        <p:nvSpPr>
          <p:cNvPr id="11" name="object 3"/>
          <p:cNvSpPr/>
          <p:nvPr/>
        </p:nvSpPr>
        <p:spPr>
          <a:xfrm>
            <a:off x="540000" y="11906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pic>
        <p:nvPicPr>
          <p:cNvPr id="12" name="Picture 2" descr="H:\LPGLDM.png"/>
          <p:cNvPicPr>
            <a:picLocks noChangeAspect="1" noChangeArrowheads="1"/>
          </p:cNvPicPr>
          <p:nvPr/>
        </p:nvPicPr>
        <p:blipFill>
          <a:blip r:embed="rId2" cstate="print"/>
          <a:srcRect/>
          <a:stretch>
            <a:fillRect/>
          </a:stretch>
        </p:blipFill>
        <p:spPr bwMode="auto">
          <a:xfrm>
            <a:off x="8204220" y="280963"/>
            <a:ext cx="1928826" cy="86365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163988"/>
            <a:ext cx="9086600" cy="984885"/>
          </a:xfrm>
          <a:prstGeom prst="rect">
            <a:avLst/>
          </a:prstGeom>
        </p:spPr>
        <p:txBody>
          <a:bodyPr vert="horz" wrap="square" lIns="0" tIns="0" rIns="0" bIns="0" rtlCol="0">
            <a:spAutoFit/>
          </a:bodyPr>
          <a:lstStyle/>
          <a:p>
            <a:pPr marL="12700"/>
            <a:r>
              <a:rPr lang="fr-FR" sz="3200" dirty="0"/>
              <a:t>UN KIT D'OUTILS CRÉATIFS </a:t>
            </a:r>
            <a:br>
              <a:rPr lang="fr-FR" sz="3200" dirty="0"/>
            </a:br>
            <a:r>
              <a:rPr lang="fr-FR" sz="3200" dirty="0"/>
              <a:t>POUR VOUS: LES FILMS</a:t>
            </a:r>
            <a:endParaRPr sz="3200" spc="-5" dirty="0">
              <a:solidFill>
                <a:srgbClr val="DADADA"/>
              </a:solidFill>
            </a:endParaRPr>
          </a:p>
        </p:txBody>
      </p:sp>
      <p:sp>
        <p:nvSpPr>
          <p:cNvPr id="3" name="object 3"/>
          <p:cNvSpPr/>
          <p:nvPr/>
        </p:nvSpPr>
        <p:spPr>
          <a:xfrm>
            <a:off x="540000" y="11906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txBox="1"/>
          <p:nvPr/>
        </p:nvSpPr>
        <p:spPr>
          <a:xfrm>
            <a:off x="515616" y="1266825"/>
            <a:ext cx="4754884" cy="6155531"/>
          </a:xfrm>
          <a:prstGeom prst="rect">
            <a:avLst/>
          </a:prstGeom>
        </p:spPr>
        <p:txBody>
          <a:bodyPr vert="horz" wrap="square" lIns="0" tIns="0" rIns="0" bIns="0" rtlCol="0">
            <a:spAutoFit/>
          </a:bodyPr>
          <a:lstStyle/>
          <a:p>
            <a:pPr marL="12700" marR="5080"/>
            <a:r>
              <a:rPr lang="fr-FR" sz="2100" b="1" spc="10" dirty="0">
                <a:solidFill>
                  <a:srgbClr val="00A7D7"/>
                </a:solidFill>
                <a:latin typeface="Giorgio Sans"/>
                <a:cs typeface="Giorgio Sans"/>
              </a:rPr>
              <a:t>UTILISER DES FILMS POUR INTRODUIRE LES OBJECTIFS GLOBAUX</a:t>
            </a:r>
          </a:p>
          <a:p>
            <a:pPr marL="12700" marR="5080"/>
            <a:endParaRPr lang="fr-FR" sz="500" b="1" spc="10" dirty="0">
              <a:solidFill>
                <a:srgbClr val="00A7D7"/>
              </a:solidFill>
              <a:latin typeface="Giorgio Sans"/>
            </a:endParaRPr>
          </a:p>
          <a:p>
            <a:pPr marL="12700" marR="5080"/>
            <a:r>
              <a:rPr lang="fr-FR" sz="1200" dirty="0">
                <a:latin typeface="Giorgio Sans"/>
              </a:rPr>
              <a:t>Ces films ont été écrits par Sir Ken Robinson et produits pour La plus grande leçon du monde par </a:t>
            </a:r>
            <a:r>
              <a:rPr lang="fr-FR" sz="1200" dirty="0" err="1">
                <a:latin typeface="Giorgio Sans"/>
              </a:rPr>
              <a:t>Aardman</a:t>
            </a:r>
            <a:r>
              <a:rPr lang="fr-FR" sz="1200" dirty="0">
                <a:latin typeface="Giorgio Sans"/>
              </a:rPr>
              <a:t> Animations. Chaque film est présenté par une célébrité reconnue par les enfants, dans l’une des 10 langues. Ces deux films sont un moyen facile d’établir le contexte des objectifs et de donner aux enfants une idée des mesures qu’ils peuvent prendre pour atteindre ces objectifs. Les films sont inclus dans un certain nombre de plans de leçon «standard» que vous pouvez trouver ici:</a:t>
            </a:r>
          </a:p>
          <a:p>
            <a:pPr marL="12700" marR="5080"/>
            <a:r>
              <a:rPr lang="en-US" sz="1000" spc="10" dirty="0">
                <a:solidFill>
                  <a:srgbClr val="000000"/>
                </a:solidFill>
                <a:latin typeface="ApexNew-Book"/>
                <a:cs typeface="ApexNew-Book"/>
                <a:hlinkClick r:id="rId2"/>
              </a:rPr>
              <a:t>http://worldslargestlesson.globalgoals.org/fr/introduce-the-global-goals/ </a:t>
            </a:r>
            <a:br>
              <a:rPr lang="en-US" sz="1000" spc="10" dirty="0">
                <a:solidFill>
                  <a:srgbClr val="000000"/>
                </a:solidFill>
                <a:latin typeface="ApexNew-Book"/>
                <a:cs typeface="ApexNew-Book"/>
                <a:hlinkClick r:id="rId2"/>
              </a:rPr>
            </a:br>
            <a:endParaRPr lang="en-US" sz="1000" spc="10" dirty="0">
              <a:solidFill>
                <a:srgbClr val="000000"/>
              </a:solidFill>
              <a:latin typeface="ApexNew-Book"/>
              <a:cs typeface="ApexNew-Book"/>
            </a:endParaRPr>
          </a:p>
          <a:p>
            <a:pPr marL="12700" marR="5080"/>
            <a:r>
              <a:rPr lang="fr-FR" sz="1200" dirty="0">
                <a:latin typeface="Giorgio Sans"/>
              </a:rPr>
              <a:t>Entre autres moyens d'utiliser les films dans les leçons, citons:</a:t>
            </a:r>
          </a:p>
          <a:p>
            <a:pPr marL="12700" marR="5080"/>
            <a:endParaRPr lang="fr-FR" sz="500" dirty="0">
              <a:latin typeface="Giorgio Sans"/>
            </a:endParaRPr>
          </a:p>
          <a:p>
            <a:pPr marL="469900" marR="5080" lvl="1">
              <a:buFont typeface="Arial" pitchFamily="34" charset="0"/>
              <a:buChar char="•"/>
            </a:pPr>
            <a:r>
              <a:rPr lang="fr-FR" sz="1200" dirty="0">
                <a:latin typeface="Giorgio Sans"/>
              </a:rPr>
              <a:t>Si vous êtes limité dans le temps, demandez aux élèves de les regarder à la maison avec leurs parents et de venir à l'école prêts avec des questions, des pensées et des idées.</a:t>
            </a:r>
          </a:p>
          <a:p>
            <a:pPr marL="469900" marR="5080" lvl="1">
              <a:buFont typeface="Arial" pitchFamily="34" charset="0"/>
              <a:buChar char="•"/>
            </a:pPr>
            <a:r>
              <a:rPr lang="fr-FR" sz="1200" dirty="0">
                <a:latin typeface="Giorgio Sans"/>
              </a:rPr>
              <a:t>Transformer le visionnage des deux films en une leçon complète en s'arrêtant aux points clés, en posant des questions pour vérifier la compréhension et discuter des points clés soulevés.</a:t>
            </a:r>
          </a:p>
          <a:p>
            <a:pPr marL="469900" marR="5080" lvl="1">
              <a:buFont typeface="Arial" pitchFamily="34" charset="0"/>
              <a:buChar char="•"/>
            </a:pPr>
            <a:r>
              <a:rPr lang="fr-FR" sz="1200" dirty="0">
                <a:latin typeface="Giorgio Sans"/>
              </a:rPr>
              <a:t>Regarder les deux films et demander aux enfants de développer et de présenter leurs propres idées d'inventions, d'innovations et de campagnes en faveur des objectifs, devant un panel composé d'enseignants et d'élèves.</a:t>
            </a:r>
          </a:p>
          <a:p>
            <a:pPr marL="469900" marR="5080" lvl="1"/>
            <a:endParaRPr lang="fr-FR" sz="500" dirty="0">
              <a:latin typeface="Giorgio Sans"/>
            </a:endParaRPr>
          </a:p>
          <a:p>
            <a:pPr marL="469900" marR="5080" lvl="1"/>
            <a:r>
              <a:rPr lang="fr-FR" sz="1200" dirty="0">
                <a:latin typeface="Giorgio Sans"/>
              </a:rPr>
              <a:t>Si vous n'avez pas accès à Internet, vous pouvez télécharger les scripts des films et en faire une histoire pour votre classe. Certains éducateurs les ont transformés en pièces de théâtre et ont remplacé les actions des 6 enfants par celles de leur propre pays.</a:t>
            </a:r>
            <a:endParaRPr lang="en-US" sz="1200" spc="10" dirty="0">
              <a:solidFill>
                <a:srgbClr val="000000"/>
              </a:solidFill>
              <a:latin typeface="Giorgio Sans"/>
              <a:cs typeface="ApexNew-Book"/>
            </a:endParaRPr>
          </a:p>
        </p:txBody>
      </p:sp>
      <p:sp>
        <p:nvSpPr>
          <p:cNvPr id="10" name="object 10"/>
          <p:cNvSpPr/>
          <p:nvPr/>
        </p:nvSpPr>
        <p:spPr>
          <a:xfrm>
            <a:off x="5435993" y="1837690"/>
            <a:ext cx="4716145" cy="5220335"/>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endParaRPr dirty="0"/>
          </a:p>
        </p:txBody>
      </p:sp>
      <p:sp>
        <p:nvSpPr>
          <p:cNvPr id="11" name="object 11"/>
          <p:cNvSpPr txBox="1">
            <a:spLocks noGrp="1"/>
          </p:cNvSpPr>
          <p:nvPr>
            <p:ph sz="half" idx="3"/>
          </p:nvPr>
        </p:nvSpPr>
        <p:spPr>
          <a:xfrm>
            <a:off x="5435993" y="1408430"/>
            <a:ext cx="4716145" cy="4483920"/>
          </a:xfrm>
          <a:prstGeom prst="rect">
            <a:avLst/>
          </a:prstGeom>
        </p:spPr>
        <p:txBody>
          <a:bodyPr vert="horz" wrap="square" lIns="0" tIns="120015" rIns="0" bIns="0" rtlCol="0">
            <a:spAutoFit/>
          </a:bodyPr>
          <a:lstStyle/>
          <a:p>
            <a:pPr marL="12700" marR="5080" algn="l" rtl="0">
              <a:spcBef>
                <a:spcPts val="945"/>
              </a:spcBef>
            </a:pPr>
            <a:r>
              <a:rPr lang="fr-FR" u="none" kern="1200" spc="10" dirty="0"/>
              <a:t>LES FILMS ANIMÉS DE LA PLUS GRANDE LEÇON DU MONDE PARTIE 1 ET PARTIE 2. VISUALISEZ-LES MAINTENANT.</a:t>
            </a:r>
            <a:endParaRPr lang="en-US" u="none" kern="1200" spc="10" dirty="0"/>
          </a:p>
          <a:p>
            <a:pPr marL="179705">
              <a:spcBef>
                <a:spcPts val="945"/>
              </a:spcBef>
            </a:pPr>
            <a:endParaRPr lang="en-US" u="none" spc="10" dirty="0"/>
          </a:p>
          <a:p>
            <a:pPr marL="179705">
              <a:spcBef>
                <a:spcPts val="945"/>
              </a:spcBef>
            </a:pPr>
            <a:r>
              <a:rPr lang="en-US" u="none" spc="10" dirty="0"/>
              <a:t>PART 1</a:t>
            </a:r>
          </a:p>
          <a:p>
            <a:pPr marL="179705">
              <a:spcBef>
                <a:spcPts val="945"/>
              </a:spcBef>
            </a:pPr>
            <a:endParaRPr lang="en-US" u="none" spc="10" dirty="0"/>
          </a:p>
          <a:p>
            <a:pPr marL="179705">
              <a:spcBef>
                <a:spcPts val="945"/>
              </a:spcBef>
            </a:pPr>
            <a:endParaRPr lang="en-US" u="none" spc="10" dirty="0"/>
          </a:p>
          <a:p>
            <a:pPr marL="179705">
              <a:spcBef>
                <a:spcPts val="945"/>
              </a:spcBef>
            </a:pPr>
            <a:endParaRPr lang="en-US" u="none" spc="10" dirty="0"/>
          </a:p>
          <a:p>
            <a:pPr marL="179705">
              <a:spcBef>
                <a:spcPts val="945"/>
              </a:spcBef>
            </a:pPr>
            <a:r>
              <a:rPr lang="en-US" u="none" spc="10" dirty="0"/>
              <a:t>PART 2 </a:t>
            </a:r>
          </a:p>
          <a:p>
            <a:pPr marL="179705">
              <a:lnSpc>
                <a:spcPct val="100000"/>
              </a:lnSpc>
              <a:spcBef>
                <a:spcPts val="945"/>
              </a:spcBef>
            </a:pPr>
            <a:endParaRPr lang="en-US" u="none" spc="10" dirty="0"/>
          </a:p>
        </p:txBody>
      </p:sp>
      <p:sp>
        <p:nvSpPr>
          <p:cNvPr id="12" name="object 12"/>
          <p:cNvSpPr/>
          <p:nvPr/>
        </p:nvSpPr>
        <p:spPr>
          <a:xfrm>
            <a:off x="5422900" y="1266825"/>
            <a:ext cx="180340" cy="180340"/>
          </a:xfrm>
          <a:custGeom>
            <a:avLst/>
            <a:gdLst/>
            <a:ahLst/>
            <a:cxnLst/>
            <a:rect l="l" t="t" r="r" b="b"/>
            <a:pathLst>
              <a:path w="180339" h="180340">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pic>
        <p:nvPicPr>
          <p:cNvPr id="213" name="Picture 2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3008" y="2912360"/>
            <a:ext cx="3075304" cy="1734787"/>
          </a:xfrm>
          <a:prstGeom prst="rect">
            <a:avLst/>
          </a:prstGeom>
        </p:spPr>
      </p:pic>
      <p:pic>
        <p:nvPicPr>
          <p:cNvPr id="7" name="Picture 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8596" y="4810098"/>
            <a:ext cx="3075304" cy="1723105"/>
          </a:xfrm>
          <a:prstGeom prst="rect">
            <a:avLst/>
          </a:prstGeom>
        </p:spPr>
      </p:pic>
      <p:sp>
        <p:nvSpPr>
          <p:cNvPr id="14" name="Triangle 13">
            <a:hlinkClick r:id="rId6"/>
          </p:cNvPr>
          <p:cNvSpPr/>
          <p:nvPr/>
        </p:nvSpPr>
        <p:spPr>
          <a:xfrm rot="5400000">
            <a:off x="7733105" y="3405363"/>
            <a:ext cx="883920" cy="762000"/>
          </a:xfrm>
          <a:prstGeom prst="triangl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hlinkClick r:id="rId4"/>
          </p:cNvPr>
          <p:cNvSpPr/>
          <p:nvPr/>
        </p:nvSpPr>
        <p:spPr>
          <a:xfrm rot="5400000">
            <a:off x="7733105" y="5290650"/>
            <a:ext cx="883920" cy="762000"/>
          </a:xfrm>
          <a:prstGeom prst="triangl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LPGLDM.png"/>
          <p:cNvPicPr>
            <a:picLocks noChangeAspect="1" noChangeArrowheads="1"/>
          </p:cNvPicPr>
          <p:nvPr/>
        </p:nvPicPr>
        <p:blipFill>
          <a:blip r:embed="rId7" cstate="print"/>
          <a:srcRect/>
          <a:stretch>
            <a:fillRect/>
          </a:stretch>
        </p:blipFill>
        <p:spPr bwMode="auto">
          <a:xfrm>
            <a:off x="8204220" y="280963"/>
            <a:ext cx="1928826" cy="86365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40000" y="13430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txBox="1"/>
          <p:nvPr/>
        </p:nvSpPr>
        <p:spPr>
          <a:xfrm>
            <a:off x="527300" y="1724025"/>
            <a:ext cx="4299585" cy="6486391"/>
          </a:xfrm>
          <a:prstGeom prst="rect">
            <a:avLst/>
          </a:prstGeom>
        </p:spPr>
        <p:txBody>
          <a:bodyPr vert="horz" wrap="square" lIns="0" tIns="0" rIns="0" bIns="0" rtlCol="0">
            <a:spAutoFit/>
          </a:bodyPr>
          <a:lstStyle/>
          <a:p>
            <a:pPr marL="12700" marR="5080">
              <a:lnSpc>
                <a:spcPts val="2100"/>
              </a:lnSpc>
            </a:pPr>
            <a:r>
              <a:rPr lang="fr-FR" sz="2100" b="1" spc="10" dirty="0">
                <a:solidFill>
                  <a:srgbClr val="00A7D7"/>
                </a:solidFill>
                <a:latin typeface="Giorgio Sans"/>
                <a:cs typeface="Giorgio Sans"/>
              </a:rPr>
              <a:t>UTILISER UN FILM POUR EN SAVOIR PLUS SUR LES OBJECTIFS GLOBAUX</a:t>
            </a:r>
          </a:p>
          <a:p>
            <a:pPr marL="12700" marR="5080"/>
            <a:br>
              <a:rPr lang="fr-FR" sz="1200" dirty="0">
                <a:latin typeface="Giorgio Sans"/>
              </a:rPr>
            </a:br>
            <a:r>
              <a:rPr lang="fr-FR" sz="1200" dirty="0">
                <a:latin typeface="Giorgio Sans"/>
              </a:rPr>
              <a:t>Trois autres films utiles en classe pour expliquer les objectifs mondiaux sont présentés ici.</a:t>
            </a:r>
          </a:p>
          <a:p>
            <a:pPr marL="12700" marR="5080"/>
            <a:endParaRPr lang="en-US" sz="1200" spc="10" dirty="0">
              <a:solidFill>
                <a:srgbClr val="000000"/>
              </a:solidFill>
              <a:latin typeface="Giorgio Sans"/>
              <a:cs typeface="ApexNew-Book"/>
            </a:endParaRPr>
          </a:p>
          <a:p>
            <a:pPr marL="444500">
              <a:spcBef>
                <a:spcPts val="195"/>
              </a:spcBef>
            </a:pPr>
            <a:r>
              <a:rPr lang="en-US" sz="1200" spc="10" dirty="0">
                <a:solidFill>
                  <a:srgbClr val="000000"/>
                </a:solidFill>
                <a:latin typeface="Giorgio Sans"/>
                <a:cs typeface="ApexNew-Book"/>
              </a:rPr>
              <a:t>There are more films that can be found at </a:t>
            </a:r>
            <a:r>
              <a:rPr lang="en-US" sz="1000" spc="10" dirty="0">
                <a:solidFill>
                  <a:srgbClr val="000000"/>
                </a:solidFill>
                <a:latin typeface="ApexNew-Book"/>
                <a:cs typeface="ApexNew-Book"/>
                <a:hlinkClick r:id="rId2"/>
              </a:rPr>
              <a:t>https://www.youtube.com/channel/UCRfuAYy7MesZmgOi1Ezy0ng</a:t>
            </a:r>
            <a:endParaRPr lang="en-US" sz="1000" spc="10" dirty="0">
              <a:solidFill>
                <a:srgbClr val="000000"/>
              </a:solidFill>
              <a:latin typeface="ApexNew-Book"/>
              <a:cs typeface="ApexNew-Book"/>
            </a:endParaRPr>
          </a:p>
          <a:p>
            <a:pPr marL="444500">
              <a:spcBef>
                <a:spcPts val="195"/>
              </a:spcBef>
            </a:pPr>
            <a:br>
              <a:rPr lang="en-US" sz="1000" spc="10" dirty="0">
                <a:solidFill>
                  <a:srgbClr val="000000"/>
                </a:solidFill>
                <a:latin typeface="ApexNew-Book"/>
                <a:cs typeface="ApexNew-Book"/>
              </a:rPr>
            </a:br>
            <a:br>
              <a:rPr lang="en-US" sz="1000" spc="10" dirty="0">
                <a:solidFill>
                  <a:srgbClr val="000000"/>
                </a:solidFill>
                <a:latin typeface="ApexNew-Book"/>
                <a:cs typeface="ApexNew-Book"/>
              </a:rPr>
            </a:br>
            <a:r>
              <a:rPr lang="fr-FR" sz="1200" b="1" spc="10" dirty="0">
                <a:solidFill>
                  <a:srgbClr val="00A7D7"/>
                </a:solidFill>
                <a:latin typeface="Giorgio Sans"/>
                <a:cs typeface="Giorgio Sans"/>
              </a:rPr>
              <a:t>Nous </a:t>
            </a:r>
            <a:r>
              <a:rPr lang="fr-FR" sz="1200" b="1" spc="10">
                <a:solidFill>
                  <a:srgbClr val="00A7D7"/>
                </a:solidFill>
                <a:latin typeface="Giorgio Sans"/>
                <a:cs typeface="Giorgio Sans"/>
              </a:rPr>
              <a:t>le peuple</a:t>
            </a:r>
            <a:endParaRPr lang="fr-FR" sz="1200" b="1" spc="10" dirty="0">
              <a:solidFill>
                <a:srgbClr val="00A7D7"/>
              </a:solidFill>
              <a:latin typeface="Giorgio Sans"/>
              <a:cs typeface="Giorgio Sans"/>
            </a:endParaRPr>
          </a:p>
          <a:p>
            <a:pPr marL="444500">
              <a:spcBef>
                <a:spcPts val="195"/>
              </a:spcBef>
            </a:pPr>
            <a:r>
              <a:rPr lang="fr-FR" sz="1200" dirty="0">
                <a:latin typeface="Giorgio Sans"/>
              </a:rPr>
              <a:t>Une foule provenant du monde entier et mettant en vedette des personnalités bien connues de tous. Donner vie aux 17 objectifs.</a:t>
            </a:r>
            <a:br>
              <a:rPr lang="fr-FR" sz="1200" dirty="0">
                <a:latin typeface="Giorgio Sans"/>
              </a:rPr>
            </a:br>
            <a:br>
              <a:rPr lang="fr-FR" sz="1200" dirty="0">
                <a:latin typeface="Giorgio Sans"/>
              </a:rPr>
            </a:br>
            <a:br>
              <a:rPr lang="fr-FR" sz="1200" dirty="0">
                <a:latin typeface="Giorgio Sans"/>
              </a:rPr>
            </a:br>
            <a:r>
              <a:rPr lang="fr-FR" sz="1200" b="1" spc="10" dirty="0">
                <a:solidFill>
                  <a:srgbClr val="00A7D7"/>
                </a:solidFill>
                <a:latin typeface="Giorgio Sans"/>
                <a:cs typeface="Giorgio Sans"/>
              </a:rPr>
              <a:t>Plan</a:t>
            </a:r>
            <a:br>
              <a:rPr lang="fr-FR" sz="1200" dirty="0">
                <a:latin typeface="Giorgio Sans"/>
              </a:rPr>
            </a:br>
            <a:r>
              <a:rPr lang="fr-FR" sz="1200" dirty="0">
                <a:latin typeface="Giorgio Sans"/>
              </a:rPr>
              <a:t>Un point de vue humoristique sur la nécessité et la valeur d’avoir un bon plan. Produit par Richard Curtis et Project </a:t>
            </a:r>
            <a:r>
              <a:rPr lang="fr-FR" sz="1200" dirty="0" err="1">
                <a:latin typeface="Giorgio Sans"/>
              </a:rPr>
              <a:t>Everyone</a:t>
            </a:r>
            <a:br>
              <a:rPr lang="fr-FR" sz="1200" dirty="0">
                <a:latin typeface="Giorgio Sans"/>
              </a:rPr>
            </a:br>
            <a:br>
              <a:rPr lang="fr-FR" sz="1200" dirty="0">
                <a:latin typeface="Giorgio Sans"/>
              </a:rPr>
            </a:br>
            <a:br>
              <a:rPr lang="fr-FR" sz="1200" dirty="0">
                <a:latin typeface="Giorgio Sans"/>
              </a:rPr>
            </a:br>
            <a:r>
              <a:rPr lang="fr-FR" sz="1200" b="1" spc="10" dirty="0">
                <a:solidFill>
                  <a:srgbClr val="00A7D7"/>
                </a:solidFill>
                <a:latin typeface="Giorgio Sans"/>
                <a:cs typeface="Giorgio Sans"/>
              </a:rPr>
              <a:t>Maison</a:t>
            </a:r>
            <a:br>
              <a:rPr lang="fr-FR" sz="1200" dirty="0">
                <a:latin typeface="Giorgio Sans"/>
              </a:rPr>
            </a:br>
            <a:r>
              <a:rPr lang="fr-FR" sz="1200" dirty="0">
                <a:latin typeface="Giorgio Sans"/>
              </a:rPr>
              <a:t>Nous n’avons qu’une maison et nous devons en prendre soin. Une belle vue sur le monde dans lequel nous vivons, qui exprime ce que nous devons changer et protéger. Produit par Project </a:t>
            </a:r>
            <a:r>
              <a:rPr lang="fr-FR" sz="1200" dirty="0" err="1">
                <a:latin typeface="Giorgio Sans"/>
              </a:rPr>
              <a:t>Everyone</a:t>
            </a:r>
            <a:r>
              <a:rPr lang="fr-FR" sz="1200" dirty="0">
                <a:latin typeface="Giorgio Sans"/>
              </a:rPr>
              <a:t> et Global Citizen.</a:t>
            </a:r>
            <a:endParaRPr lang="en-US" sz="1200" spc="10" dirty="0">
              <a:solidFill>
                <a:srgbClr val="000000"/>
              </a:solidFill>
              <a:latin typeface="Giorgio Sans"/>
              <a:cs typeface="ApexNew-Book"/>
            </a:endParaRPr>
          </a:p>
          <a:p>
            <a:pPr marL="444500">
              <a:spcBef>
                <a:spcPts val="195"/>
              </a:spcBef>
            </a:pPr>
            <a:endParaRPr lang="en-US" sz="1000" spc="10" dirty="0">
              <a:solidFill>
                <a:srgbClr val="000000"/>
              </a:solidFill>
              <a:latin typeface="ApexNew-Book"/>
              <a:cs typeface="ApexNew-Book"/>
            </a:endParaRPr>
          </a:p>
          <a:p>
            <a:pPr marL="444500">
              <a:spcBef>
                <a:spcPts val="195"/>
              </a:spcBef>
            </a:pPr>
            <a:endParaRPr lang="en-US" sz="1000" spc="10" dirty="0">
              <a:solidFill>
                <a:srgbClr val="000000"/>
              </a:solidFill>
              <a:latin typeface="ApexNew-Book"/>
              <a:cs typeface="ApexNew-Book"/>
            </a:endParaRPr>
          </a:p>
          <a:p>
            <a:pPr marL="444500">
              <a:spcBef>
                <a:spcPts val="195"/>
              </a:spcBef>
            </a:pPr>
            <a:endParaRPr lang="en-US" sz="1000" spc="10" dirty="0">
              <a:solidFill>
                <a:srgbClr val="000000"/>
              </a:solidFill>
              <a:latin typeface="ApexNew-Book"/>
              <a:cs typeface="ApexNew-Book"/>
            </a:endParaRPr>
          </a:p>
          <a:p>
            <a:pPr marL="444500">
              <a:spcBef>
                <a:spcPts val="195"/>
              </a:spcBef>
            </a:pPr>
            <a:endParaRPr lang="en-US" sz="1000" spc="10" dirty="0">
              <a:solidFill>
                <a:srgbClr val="000000"/>
              </a:solidFill>
              <a:latin typeface="ApexNew-Book"/>
              <a:cs typeface="ApexNew-Book"/>
            </a:endParaRPr>
          </a:p>
          <a:p>
            <a:pPr marL="444500">
              <a:spcBef>
                <a:spcPts val="195"/>
              </a:spcBef>
            </a:pPr>
            <a:endParaRPr lang="en-US" sz="1000" spc="10" dirty="0">
              <a:solidFill>
                <a:srgbClr val="000000"/>
              </a:solidFill>
              <a:latin typeface="ApexNew-Book"/>
              <a:cs typeface="ApexNew-Book"/>
            </a:endParaRPr>
          </a:p>
        </p:txBody>
      </p:sp>
      <p:sp>
        <p:nvSpPr>
          <p:cNvPr id="10" name="object 10"/>
          <p:cNvSpPr/>
          <p:nvPr/>
        </p:nvSpPr>
        <p:spPr>
          <a:xfrm>
            <a:off x="5435993" y="2052015"/>
            <a:ext cx="4716145" cy="5220335"/>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endParaRPr dirty="0"/>
          </a:p>
        </p:txBody>
      </p:sp>
      <p:sp>
        <p:nvSpPr>
          <p:cNvPr id="11" name="object 11"/>
          <p:cNvSpPr txBox="1">
            <a:spLocks noGrp="1"/>
          </p:cNvSpPr>
          <p:nvPr>
            <p:ph sz="half" idx="3"/>
          </p:nvPr>
        </p:nvSpPr>
        <p:spPr>
          <a:xfrm>
            <a:off x="5435993" y="2052015"/>
            <a:ext cx="4716145" cy="5591915"/>
          </a:xfrm>
          <a:prstGeom prst="rect">
            <a:avLst/>
          </a:prstGeom>
        </p:spPr>
        <p:txBody>
          <a:bodyPr vert="horz" wrap="square" lIns="0" tIns="120015" rIns="0" bIns="0" rtlCol="0">
            <a:spAutoFit/>
          </a:bodyPr>
          <a:lstStyle/>
          <a:p>
            <a:pPr marL="179705">
              <a:spcBef>
                <a:spcPts val="945"/>
              </a:spcBef>
            </a:pPr>
            <a:endParaRPr lang="en-US" u="none" spc="10" dirty="0"/>
          </a:p>
          <a:p>
            <a:pPr marL="179705">
              <a:spcBef>
                <a:spcPts val="945"/>
              </a:spcBef>
            </a:pPr>
            <a:r>
              <a:rPr lang="en-US" u="none" spc="10" dirty="0"/>
              <a:t>“WE THE </a:t>
            </a:r>
            <a:br>
              <a:rPr lang="en-US" u="none" spc="10" dirty="0"/>
            </a:br>
            <a:r>
              <a:rPr lang="en-US" u="none" spc="10" dirty="0"/>
              <a:t>PEOPLE”</a:t>
            </a:r>
          </a:p>
          <a:p>
            <a:pPr marL="179705">
              <a:spcBef>
                <a:spcPts val="945"/>
              </a:spcBef>
            </a:pPr>
            <a:endParaRPr lang="en-US" u="none" spc="10" dirty="0"/>
          </a:p>
          <a:p>
            <a:pPr marL="179705">
              <a:spcBef>
                <a:spcPts val="945"/>
              </a:spcBef>
            </a:pPr>
            <a:endParaRPr lang="en-US" u="none" spc="10" dirty="0"/>
          </a:p>
          <a:p>
            <a:pPr marL="179705">
              <a:spcBef>
                <a:spcPts val="945"/>
              </a:spcBef>
            </a:pPr>
            <a:r>
              <a:rPr lang="en-US" u="none" spc="10" dirty="0"/>
              <a:t>“PLAN” </a:t>
            </a:r>
          </a:p>
          <a:p>
            <a:pPr marL="179705">
              <a:spcBef>
                <a:spcPts val="945"/>
              </a:spcBef>
            </a:pPr>
            <a:endParaRPr lang="en-US" u="none" spc="10" dirty="0"/>
          </a:p>
          <a:p>
            <a:pPr marL="179705">
              <a:spcBef>
                <a:spcPts val="945"/>
              </a:spcBef>
            </a:pPr>
            <a:endParaRPr lang="en-US" u="none" spc="10" dirty="0"/>
          </a:p>
          <a:p>
            <a:pPr marL="179705">
              <a:spcBef>
                <a:spcPts val="945"/>
              </a:spcBef>
            </a:pPr>
            <a:endParaRPr lang="en-US" u="none" spc="10" dirty="0"/>
          </a:p>
          <a:p>
            <a:pPr marL="179705">
              <a:spcBef>
                <a:spcPts val="945"/>
              </a:spcBef>
            </a:pPr>
            <a:r>
              <a:rPr lang="en-US" u="none" spc="10" dirty="0"/>
              <a:t>“HOME”</a:t>
            </a:r>
          </a:p>
          <a:p>
            <a:pPr marL="179705">
              <a:spcBef>
                <a:spcPts val="945"/>
              </a:spcBef>
            </a:pPr>
            <a:endParaRPr lang="en-US" u="none" spc="10" dirty="0"/>
          </a:p>
          <a:p>
            <a:pPr marL="179705">
              <a:spcBef>
                <a:spcPts val="945"/>
              </a:spcBef>
            </a:pPr>
            <a:endParaRPr lang="en-US" u="none" spc="10" dirty="0"/>
          </a:p>
          <a:p>
            <a:pPr marL="179705">
              <a:lnSpc>
                <a:spcPct val="100000"/>
              </a:lnSpc>
              <a:spcBef>
                <a:spcPts val="945"/>
              </a:spcBef>
            </a:pPr>
            <a:endParaRPr lang="en-US" u="none" spc="10" dirty="0"/>
          </a:p>
        </p:txBody>
      </p:sp>
      <p:sp>
        <p:nvSpPr>
          <p:cNvPr id="12" name="object 12"/>
          <p:cNvSpPr/>
          <p:nvPr/>
        </p:nvSpPr>
        <p:spPr>
          <a:xfrm>
            <a:off x="5256001" y="7092007"/>
            <a:ext cx="180340" cy="180340"/>
          </a:xfrm>
          <a:custGeom>
            <a:avLst/>
            <a:gdLst/>
            <a:ahLst/>
            <a:cxnLst/>
            <a:rect l="l" t="t" r="r" b="b"/>
            <a:pathLst>
              <a:path w="180339" h="180340">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8800" y="5575699"/>
            <a:ext cx="3162300" cy="1558526"/>
          </a:xfrm>
          <a:prstGeom prst="rect">
            <a:avLst/>
          </a:prstGeom>
        </p:spPr>
      </p:pic>
      <p:pic>
        <p:nvPicPr>
          <p:cNvPr id="8" name="Picture 7">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8800" y="3950676"/>
            <a:ext cx="3162300" cy="1540994"/>
          </a:xfrm>
          <a:prstGeom prst="rect">
            <a:avLst/>
          </a:prstGeom>
        </p:spPr>
      </p:pic>
      <p:sp>
        <p:nvSpPr>
          <p:cNvPr id="14" name="Triangle 13">
            <a:hlinkClick r:id="rId5"/>
          </p:cNvPr>
          <p:cNvSpPr/>
          <p:nvPr/>
        </p:nvSpPr>
        <p:spPr>
          <a:xfrm rot="5400000">
            <a:off x="8190305" y="4340173"/>
            <a:ext cx="883920" cy="762000"/>
          </a:xfrm>
          <a:prstGeom prst="triangl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hlinkClick r:id="rId3"/>
          </p:cNvPr>
          <p:cNvSpPr/>
          <p:nvPr/>
        </p:nvSpPr>
        <p:spPr>
          <a:xfrm rot="5400000">
            <a:off x="8190305" y="5967913"/>
            <a:ext cx="883920" cy="762000"/>
          </a:xfrm>
          <a:prstGeom prst="triangl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70700" y="2274228"/>
            <a:ext cx="3162300" cy="1581150"/>
          </a:xfrm>
          <a:prstGeom prst="rect">
            <a:avLst/>
          </a:prstGeom>
        </p:spPr>
      </p:pic>
      <p:sp>
        <p:nvSpPr>
          <p:cNvPr id="17" name="Triangle 16">
            <a:hlinkClick r:id="rId7"/>
          </p:cNvPr>
          <p:cNvSpPr/>
          <p:nvPr/>
        </p:nvSpPr>
        <p:spPr>
          <a:xfrm rot="5400000">
            <a:off x="8152205" y="2686829"/>
            <a:ext cx="883920" cy="762000"/>
          </a:xfrm>
          <a:prstGeom prst="triangl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2"/>
          <p:cNvSpPr txBox="1">
            <a:spLocks noGrp="1"/>
          </p:cNvSpPr>
          <p:nvPr>
            <p:ph type="title"/>
          </p:nvPr>
        </p:nvSpPr>
        <p:spPr>
          <a:xfrm>
            <a:off x="527300" y="163988"/>
            <a:ext cx="9086600" cy="984885"/>
          </a:xfrm>
          <a:prstGeom prst="rect">
            <a:avLst/>
          </a:prstGeom>
        </p:spPr>
        <p:txBody>
          <a:bodyPr vert="horz" wrap="square" lIns="0" tIns="0" rIns="0" bIns="0" rtlCol="0">
            <a:spAutoFit/>
          </a:bodyPr>
          <a:lstStyle/>
          <a:p>
            <a:pPr marL="12700"/>
            <a:r>
              <a:rPr lang="fr-FR" sz="3200" dirty="0"/>
              <a:t>UN KIT D'OUTILS CRÉATIFS </a:t>
            </a:r>
            <a:br>
              <a:rPr lang="fr-FR" sz="3200" dirty="0"/>
            </a:br>
            <a:r>
              <a:rPr lang="fr-FR" sz="3200" dirty="0"/>
              <a:t>POUR VOUS: AUTRES FILMS</a:t>
            </a:r>
            <a:endParaRPr sz="3200" spc="-5" dirty="0">
              <a:solidFill>
                <a:srgbClr val="DADADA"/>
              </a:solidFill>
            </a:endParaRPr>
          </a:p>
        </p:txBody>
      </p:sp>
      <p:pic>
        <p:nvPicPr>
          <p:cNvPr id="18" name="Picture 2" descr="H:\LPGLDM.png"/>
          <p:cNvPicPr>
            <a:picLocks noChangeAspect="1" noChangeArrowheads="1"/>
          </p:cNvPicPr>
          <p:nvPr/>
        </p:nvPicPr>
        <p:blipFill>
          <a:blip r:embed="rId9" cstate="print"/>
          <a:srcRect/>
          <a:stretch>
            <a:fillRect/>
          </a:stretch>
        </p:blipFill>
        <p:spPr bwMode="auto">
          <a:xfrm>
            <a:off x="8204220" y="280963"/>
            <a:ext cx="1928826" cy="863654"/>
          </a:xfrm>
          <a:prstGeom prst="rect">
            <a:avLst/>
          </a:prstGeom>
          <a:noFill/>
        </p:spPr>
      </p:pic>
    </p:spTree>
    <p:extLst>
      <p:ext uri="{BB962C8B-B14F-4D97-AF65-F5344CB8AC3E}">
        <p14:creationId xmlns:p14="http://schemas.microsoft.com/office/powerpoint/2010/main" val="308473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163988"/>
            <a:ext cx="9086600" cy="984885"/>
          </a:xfrm>
          <a:prstGeom prst="rect">
            <a:avLst/>
          </a:prstGeom>
        </p:spPr>
        <p:txBody>
          <a:bodyPr vert="horz" wrap="square" lIns="0" tIns="0" rIns="0" bIns="0" rtlCol="0">
            <a:spAutoFit/>
          </a:bodyPr>
          <a:lstStyle/>
          <a:p>
            <a:pPr marL="12700"/>
            <a:r>
              <a:rPr lang="fr-FR" sz="3200" dirty="0"/>
              <a:t>UN KIT D'OUTILS CRÉATIF À UTILISER:</a:t>
            </a:r>
            <a:br>
              <a:rPr lang="fr-FR" sz="3200" dirty="0"/>
            </a:br>
            <a:r>
              <a:rPr lang="fr-FR" sz="3200" dirty="0"/>
              <a:t>LES BANDES DESSINÉES</a:t>
            </a:r>
            <a:endParaRPr sz="3200" spc="-5" dirty="0">
              <a:solidFill>
                <a:srgbClr val="DADADA"/>
              </a:solidFill>
            </a:endParaRPr>
          </a:p>
        </p:txBody>
      </p:sp>
      <p:sp>
        <p:nvSpPr>
          <p:cNvPr id="3" name="object 3"/>
          <p:cNvSpPr/>
          <p:nvPr/>
        </p:nvSpPr>
        <p:spPr>
          <a:xfrm>
            <a:off x="540000" y="14192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txBox="1"/>
          <p:nvPr/>
        </p:nvSpPr>
        <p:spPr>
          <a:xfrm>
            <a:off x="527300" y="1800225"/>
            <a:ext cx="4299585" cy="5686172"/>
          </a:xfrm>
          <a:prstGeom prst="rect">
            <a:avLst/>
          </a:prstGeom>
        </p:spPr>
        <p:txBody>
          <a:bodyPr vert="horz" wrap="square" lIns="0" tIns="0" rIns="0" bIns="0" rtlCol="0">
            <a:spAutoFit/>
          </a:bodyPr>
          <a:lstStyle/>
          <a:p>
            <a:pPr marL="12700" marR="5080">
              <a:lnSpc>
                <a:spcPts val="2100"/>
              </a:lnSpc>
            </a:pPr>
            <a:r>
              <a:rPr lang="fr-FR" sz="2100" b="1" spc="10" dirty="0">
                <a:solidFill>
                  <a:srgbClr val="00A7D7"/>
                </a:solidFill>
                <a:latin typeface="Giorgio Sans"/>
                <a:cs typeface="Giorgio Sans"/>
              </a:rPr>
              <a:t>LES BD PEUT ÊTRE UN MOYEN NOUVEAU ET DIFFÉRENT POUR EXPLIQUER LES CONCEPTS AUX ENFANTS ET AUX JEUNES. </a:t>
            </a:r>
          </a:p>
          <a:p>
            <a:pPr marL="12700" marR="5080">
              <a:lnSpc>
                <a:spcPts val="2100"/>
              </a:lnSpc>
            </a:pPr>
            <a:endParaRPr lang="fr-FR" sz="2100" b="1" spc="10" dirty="0">
              <a:solidFill>
                <a:srgbClr val="00A7D7"/>
              </a:solidFill>
              <a:latin typeface="Giorgio Sans"/>
            </a:endParaRPr>
          </a:p>
          <a:p>
            <a:pPr marL="12700" marR="5080"/>
            <a:r>
              <a:rPr lang="fr-FR" sz="1200" dirty="0">
                <a:latin typeface="Giorgio Sans"/>
              </a:rPr>
              <a:t>Elles soutiennent les lecteurs précoces ou ceux qui ont des difficultés à lire.</a:t>
            </a:r>
            <a:br>
              <a:rPr lang="fr-FR" sz="1200" dirty="0">
                <a:latin typeface="Giorgio Sans"/>
              </a:rPr>
            </a:br>
            <a:br>
              <a:rPr lang="fr-FR" sz="1200" dirty="0">
                <a:latin typeface="Giorgio Sans"/>
              </a:rPr>
            </a:br>
            <a:r>
              <a:rPr lang="fr-FR" sz="1200" dirty="0">
                <a:latin typeface="Giorgio Sans"/>
              </a:rPr>
              <a:t>Les bandes dessinées exigent des lecteurs non seulement de recevoir des informations de manière passive, mais également d'interagir avec le texte et les images pour construire un sens, ce qui est la clé de la magie. Les mots et les images fonctionnent ensemble!</a:t>
            </a:r>
            <a:br>
              <a:rPr lang="fr-FR" sz="1200" dirty="0">
                <a:latin typeface="Giorgio Sans"/>
              </a:rPr>
            </a:br>
            <a:br>
              <a:rPr lang="fr-FR" sz="1200" dirty="0">
                <a:latin typeface="Giorgio Sans"/>
              </a:rPr>
            </a:br>
            <a:r>
              <a:rPr lang="fr-FR" sz="1200" dirty="0">
                <a:latin typeface="Giorgio Sans"/>
              </a:rPr>
              <a:t>Nos bandes dessinées peuvent être utilisées de différentes manières en classe. Ici vous pouvez trouver quelques idées</a:t>
            </a:r>
            <a:endParaRPr lang="en-US" sz="1200" spc="40" dirty="0">
              <a:latin typeface="Giorgio Sans"/>
              <a:ea typeface="Apex New Book" charset="0"/>
              <a:cs typeface="Apex New Book" charset="0"/>
            </a:endParaRPr>
          </a:p>
          <a:p>
            <a:pPr marL="12700" marR="5080">
              <a:lnSpc>
                <a:spcPts val="2100"/>
              </a:lnSpc>
            </a:pPr>
            <a:r>
              <a:rPr lang="en-US" sz="1400" spc="40" dirty="0">
                <a:latin typeface="Apex New Book" charset="0"/>
                <a:ea typeface="Apex New Book" charset="0"/>
                <a:cs typeface="Apex New Book" charset="0"/>
                <a:hlinkClick r:id="rId2"/>
              </a:rPr>
              <a:t>http://</a:t>
            </a:r>
            <a:r>
              <a:rPr lang="en-US" sz="1400" spc="40" dirty="0" err="1">
                <a:latin typeface="Apex New Book" charset="0"/>
                <a:ea typeface="Apex New Book" charset="0"/>
                <a:cs typeface="Apex New Book" charset="0"/>
                <a:hlinkClick r:id="rId2"/>
              </a:rPr>
              <a:t>cdn.worldslargestlesson.globalgoals.org</a:t>
            </a:r>
            <a:r>
              <a:rPr lang="en-US" sz="1400" spc="40" dirty="0">
                <a:latin typeface="Apex New Book" charset="0"/>
                <a:ea typeface="Apex New Book" charset="0"/>
                <a:cs typeface="Apex New Book" charset="0"/>
                <a:hlinkClick r:id="rId2"/>
              </a:rPr>
              <a:t>/2016/07/COMICS-USER-GUIDE1.pdf </a:t>
            </a:r>
            <a:endParaRPr lang="en-US" sz="1400" spc="40" dirty="0">
              <a:latin typeface="Apex New Book" charset="0"/>
              <a:ea typeface="Apex New Book" charset="0"/>
              <a:cs typeface="Apex New Book" charset="0"/>
            </a:endParaRPr>
          </a:p>
          <a:p>
            <a:pPr marL="12700" marR="5080">
              <a:lnSpc>
                <a:spcPts val="2100"/>
              </a:lnSpc>
            </a:pPr>
            <a:endParaRPr lang="en-US" sz="2100" spc="40" dirty="0">
              <a:latin typeface="Giorgio Sans"/>
              <a:cs typeface="Giorgio Sans"/>
            </a:endParaRPr>
          </a:p>
          <a:p>
            <a:pPr marL="12700" marR="5080">
              <a:lnSpc>
                <a:spcPts val="2100"/>
              </a:lnSpc>
            </a:pPr>
            <a:endParaRPr lang="en-US" sz="1000" b="0" u="none" spc="10" dirty="0">
              <a:solidFill>
                <a:srgbClr val="000000"/>
              </a:solidFill>
              <a:latin typeface="ApexNew-Book"/>
              <a:cs typeface="ApexNew-Book"/>
            </a:endParaRPr>
          </a:p>
          <a:p>
            <a:pPr marL="444500">
              <a:spcBef>
                <a:spcPts val="195"/>
              </a:spcBef>
            </a:pPr>
            <a:endParaRPr lang="en-US" sz="1000" spc="10" dirty="0">
              <a:solidFill>
                <a:srgbClr val="000000"/>
              </a:solidFill>
              <a:latin typeface="ApexNew-Book"/>
              <a:cs typeface="ApexNew-Book"/>
            </a:endParaRPr>
          </a:p>
          <a:p>
            <a:pPr marL="444500">
              <a:spcBef>
                <a:spcPts val="195"/>
              </a:spcBef>
            </a:pPr>
            <a:endParaRPr lang="en-US" sz="1000" spc="10" dirty="0">
              <a:solidFill>
                <a:srgbClr val="000000"/>
              </a:solidFill>
              <a:latin typeface="ApexNew-Book"/>
              <a:cs typeface="ApexNew-Book"/>
            </a:endParaRPr>
          </a:p>
          <a:p>
            <a:pPr marL="444500">
              <a:spcBef>
                <a:spcPts val="195"/>
              </a:spcBef>
            </a:pPr>
            <a:endParaRPr lang="en-US" sz="1000" spc="10" dirty="0">
              <a:solidFill>
                <a:srgbClr val="000000"/>
              </a:solidFill>
              <a:latin typeface="ApexNew-Book"/>
              <a:cs typeface="ApexNew-Book"/>
            </a:endParaRPr>
          </a:p>
          <a:p>
            <a:pPr marL="444500">
              <a:spcBef>
                <a:spcPts val="195"/>
              </a:spcBef>
            </a:pPr>
            <a:endParaRPr lang="en-US" sz="1000" spc="10" dirty="0">
              <a:solidFill>
                <a:srgbClr val="000000"/>
              </a:solidFill>
              <a:latin typeface="ApexNew-Book"/>
              <a:cs typeface="ApexNew-Book"/>
            </a:endParaRPr>
          </a:p>
          <a:p>
            <a:pPr marL="444500">
              <a:spcBef>
                <a:spcPts val="195"/>
              </a:spcBef>
            </a:pPr>
            <a:endParaRPr lang="en-US" sz="1000" spc="10" dirty="0">
              <a:solidFill>
                <a:srgbClr val="000000"/>
              </a:solidFill>
              <a:latin typeface="ApexNew-Book"/>
              <a:cs typeface="ApexNew-Book"/>
            </a:endParaRPr>
          </a:p>
          <a:p>
            <a:pPr marL="444500">
              <a:spcBef>
                <a:spcPts val="195"/>
              </a:spcBef>
            </a:pPr>
            <a:br>
              <a:rPr lang="en-US" sz="1000" spc="10" dirty="0">
                <a:solidFill>
                  <a:srgbClr val="000000"/>
                </a:solidFill>
                <a:latin typeface="ApexNew-Book"/>
                <a:cs typeface="ApexNew-Book"/>
              </a:rPr>
            </a:br>
            <a:endParaRPr sz="1000" dirty="0">
              <a:latin typeface="ApexNew-Book"/>
              <a:cs typeface="ApexNew-Book"/>
            </a:endParaRPr>
          </a:p>
        </p:txBody>
      </p:sp>
      <p:sp>
        <p:nvSpPr>
          <p:cNvPr id="10" name="object 10"/>
          <p:cNvSpPr/>
          <p:nvPr/>
        </p:nvSpPr>
        <p:spPr>
          <a:xfrm>
            <a:off x="5435993" y="1571625"/>
            <a:ext cx="4716145" cy="5700725"/>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endParaRPr dirty="0"/>
          </a:p>
        </p:txBody>
      </p:sp>
      <p:sp>
        <p:nvSpPr>
          <p:cNvPr id="11" name="object 11"/>
          <p:cNvSpPr txBox="1">
            <a:spLocks noGrp="1"/>
          </p:cNvSpPr>
          <p:nvPr>
            <p:ph sz="half" idx="3"/>
          </p:nvPr>
        </p:nvSpPr>
        <p:spPr>
          <a:xfrm>
            <a:off x="5435993" y="1419225"/>
            <a:ext cx="4716145" cy="3491340"/>
          </a:xfrm>
          <a:prstGeom prst="rect">
            <a:avLst/>
          </a:prstGeom>
        </p:spPr>
        <p:txBody>
          <a:bodyPr vert="horz" wrap="square" lIns="0" tIns="120015" rIns="0" bIns="0" rtlCol="0">
            <a:spAutoFit/>
          </a:bodyPr>
          <a:lstStyle/>
          <a:p>
            <a:pPr marL="179705">
              <a:spcBef>
                <a:spcPts val="945"/>
              </a:spcBef>
            </a:pPr>
            <a:r>
              <a:rPr lang="fr-FR" u="none" dirty="0"/>
              <a:t>COMICS UNTING NATIONS A PRODUIT UN NOMBRE DE BANDES DESSINÉES QUI ABORDENT EN PROFONDEUR LES THÈMES DES OBJECTIFS</a:t>
            </a:r>
            <a:endParaRPr lang="en-US" u="none" spc="10" dirty="0"/>
          </a:p>
          <a:p>
            <a:pPr marL="179705">
              <a:spcBef>
                <a:spcPts val="945"/>
              </a:spcBef>
            </a:pPr>
            <a:endParaRPr lang="en-US" u="none" spc="10" dirty="0"/>
          </a:p>
          <a:p>
            <a:pPr marL="179705">
              <a:spcBef>
                <a:spcPts val="945"/>
              </a:spcBef>
            </a:pPr>
            <a:endParaRPr lang="en-US" u="none" spc="10" dirty="0"/>
          </a:p>
          <a:p>
            <a:pPr marL="179705">
              <a:spcBef>
                <a:spcPts val="945"/>
              </a:spcBef>
            </a:pPr>
            <a:endParaRPr lang="en-US" u="none" spc="10" dirty="0"/>
          </a:p>
          <a:p>
            <a:pPr marL="179705">
              <a:lnSpc>
                <a:spcPct val="100000"/>
              </a:lnSpc>
              <a:spcBef>
                <a:spcPts val="945"/>
              </a:spcBef>
            </a:pPr>
            <a:endParaRPr lang="en-US" u="none" spc="10" dirty="0"/>
          </a:p>
        </p:txBody>
      </p:sp>
      <p:sp>
        <p:nvSpPr>
          <p:cNvPr id="12" name="object 12"/>
          <p:cNvSpPr/>
          <p:nvPr/>
        </p:nvSpPr>
        <p:spPr>
          <a:xfrm>
            <a:off x="5256001" y="7092007"/>
            <a:ext cx="180340" cy="180340"/>
          </a:xfrm>
          <a:custGeom>
            <a:avLst/>
            <a:gdLst/>
            <a:ahLst/>
            <a:cxnLst/>
            <a:rect l="l" t="t" r="r" b="b"/>
            <a:pathLst>
              <a:path w="180339" h="180340">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3799" y="3206361"/>
            <a:ext cx="1003300" cy="1552390"/>
          </a:xfrm>
          <a:prstGeom prst="rect">
            <a:avLst/>
          </a:prstGeom>
        </p:spPr>
      </p:pic>
      <p:pic>
        <p:nvPicPr>
          <p:cNvPr id="8" name="Picture 7">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4824" y="4866696"/>
            <a:ext cx="1012005" cy="1563639"/>
          </a:xfrm>
          <a:prstGeom prst="rect">
            <a:avLst/>
          </a:prstGeom>
        </p:spPr>
      </p:pic>
      <p:pic>
        <p:nvPicPr>
          <p:cNvPr id="9" name="Picture 8">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8107" y="4887480"/>
            <a:ext cx="997966" cy="1542855"/>
          </a:xfrm>
          <a:prstGeom prst="rect">
            <a:avLst/>
          </a:prstGeom>
        </p:spPr>
      </p:pic>
      <p:pic>
        <p:nvPicPr>
          <p:cNvPr id="13" name="Picture 12">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0167" y="3206362"/>
            <a:ext cx="1009303" cy="1561056"/>
          </a:xfrm>
          <a:prstGeom prst="rect">
            <a:avLst/>
          </a:prstGeom>
        </p:spPr>
      </p:pic>
      <p:pic>
        <p:nvPicPr>
          <p:cNvPr id="16" name="Picture 15">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0245" y="3185551"/>
            <a:ext cx="1026913" cy="1573200"/>
          </a:xfrm>
          <a:prstGeom prst="rect">
            <a:avLst/>
          </a:prstGeom>
        </p:spPr>
      </p:pic>
      <p:pic>
        <p:nvPicPr>
          <p:cNvPr id="17" name="Picture 16">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05685" y="4876800"/>
            <a:ext cx="1022045" cy="1571625"/>
          </a:xfrm>
          <a:prstGeom prst="rect">
            <a:avLst/>
          </a:prstGeom>
        </p:spPr>
      </p:pic>
      <p:pic>
        <p:nvPicPr>
          <p:cNvPr id="15" name="Picture 14">
            <a:hlinkClick r:id="rId15"/>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97251" y="3206361"/>
            <a:ext cx="1097649" cy="1552390"/>
          </a:xfrm>
          <a:prstGeom prst="rect">
            <a:avLst/>
          </a:prstGeom>
        </p:spPr>
      </p:pic>
      <p:pic>
        <p:nvPicPr>
          <p:cNvPr id="18" name="Picture 17">
            <a:hlinkClick r:id="rId17"/>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28100" y="4876800"/>
            <a:ext cx="1066800" cy="1571625"/>
          </a:xfrm>
          <a:prstGeom prst="rect">
            <a:avLst/>
          </a:prstGeom>
        </p:spPr>
      </p:pic>
      <p:sp>
        <p:nvSpPr>
          <p:cNvPr id="19" name="TextBox 18"/>
          <p:cNvSpPr txBox="1"/>
          <p:nvPr/>
        </p:nvSpPr>
        <p:spPr>
          <a:xfrm>
            <a:off x="5574824" y="6657631"/>
            <a:ext cx="4010466" cy="553998"/>
          </a:xfrm>
          <a:prstGeom prst="rect">
            <a:avLst/>
          </a:prstGeom>
          <a:noFill/>
        </p:spPr>
        <p:txBody>
          <a:bodyPr wrap="square" rtlCol="0">
            <a:spAutoFit/>
          </a:bodyPr>
          <a:lstStyle/>
          <a:p>
            <a:r>
              <a:rPr lang="en-US" sz="1000" dirty="0" err="1">
                <a:latin typeface="Apex New Book" charset="0"/>
                <a:ea typeface="Apex New Book" charset="0"/>
                <a:cs typeface="Apex New Book" charset="0"/>
              </a:rPr>
              <a:t>Vous</a:t>
            </a:r>
            <a:r>
              <a:rPr lang="en-US" sz="1000" dirty="0">
                <a:latin typeface="Apex New Book" charset="0"/>
                <a:ea typeface="Apex New Book" charset="0"/>
                <a:cs typeface="Apex New Book" charset="0"/>
              </a:rPr>
              <a:t> </a:t>
            </a:r>
            <a:r>
              <a:rPr lang="en-US" sz="1000" dirty="0" err="1">
                <a:latin typeface="Apex New Book" charset="0"/>
                <a:ea typeface="Apex New Book" charset="0"/>
                <a:cs typeface="Apex New Book" charset="0"/>
              </a:rPr>
              <a:t>pouvez</a:t>
            </a:r>
            <a:r>
              <a:rPr lang="en-US" sz="1000" dirty="0">
                <a:latin typeface="Apex New Book" charset="0"/>
                <a:ea typeface="Apex New Book" charset="0"/>
                <a:cs typeface="Apex New Book" charset="0"/>
              </a:rPr>
              <a:t> </a:t>
            </a:r>
            <a:r>
              <a:rPr lang="en-US" sz="1000" dirty="0" err="1">
                <a:latin typeface="Apex New Book" charset="0"/>
                <a:ea typeface="Apex New Book" charset="0"/>
                <a:cs typeface="Apex New Book" charset="0"/>
              </a:rPr>
              <a:t>trouver</a:t>
            </a:r>
            <a:r>
              <a:rPr lang="en-US" sz="1000" dirty="0">
                <a:latin typeface="Apex New Book" charset="0"/>
                <a:ea typeface="Apex New Book" charset="0"/>
                <a:cs typeface="Apex New Book" charset="0"/>
              </a:rPr>
              <a:t> les </a:t>
            </a:r>
            <a:r>
              <a:rPr lang="fr-FR" sz="1000" dirty="0">
                <a:latin typeface="Giorgio Sans"/>
              </a:rPr>
              <a:t>bandes dessinées ici:</a:t>
            </a:r>
            <a:br>
              <a:rPr lang="en-US" sz="1000" dirty="0">
                <a:latin typeface="Apex New Book" charset="0"/>
                <a:ea typeface="Apex New Book" charset="0"/>
                <a:cs typeface="Apex New Book" charset="0"/>
              </a:rPr>
            </a:br>
            <a:r>
              <a:rPr lang="en-US" sz="1000" dirty="0">
                <a:latin typeface="Apex New Book" charset="0"/>
                <a:ea typeface="Apex New Book" charset="0"/>
                <a:cs typeface="Apex New Book" charset="0"/>
                <a:hlinkClick r:id="rId19"/>
              </a:rPr>
              <a:t>http://</a:t>
            </a:r>
            <a:r>
              <a:rPr lang="en-US" sz="1000" dirty="0" err="1">
                <a:latin typeface="Apex New Book" charset="0"/>
                <a:ea typeface="Apex New Book" charset="0"/>
                <a:cs typeface="Apex New Book" charset="0"/>
                <a:hlinkClick r:id="rId19"/>
              </a:rPr>
              <a:t>worldslargestlesson.globalgoals.org</a:t>
            </a:r>
            <a:r>
              <a:rPr lang="en-US" sz="1000" dirty="0">
                <a:latin typeface="Apex New Book" charset="0"/>
                <a:ea typeface="Apex New Book" charset="0"/>
                <a:cs typeface="Apex New Book" charset="0"/>
                <a:hlinkClick r:id="rId19"/>
              </a:rPr>
              <a:t>/using-the-power-of-comics/ </a:t>
            </a:r>
            <a:endParaRPr lang="en-US" sz="1000" dirty="0">
              <a:latin typeface="Apex New Book" charset="0"/>
              <a:ea typeface="Apex New Book" charset="0"/>
              <a:cs typeface="Apex New Book" charset="0"/>
            </a:endParaRPr>
          </a:p>
        </p:txBody>
      </p:sp>
      <p:pic>
        <p:nvPicPr>
          <p:cNvPr id="21" name="Picture 2" descr="H:\LPGLDM.png"/>
          <p:cNvPicPr>
            <a:picLocks noChangeAspect="1" noChangeArrowheads="1"/>
          </p:cNvPicPr>
          <p:nvPr/>
        </p:nvPicPr>
        <p:blipFill>
          <a:blip r:embed="rId20" cstate="print"/>
          <a:srcRect/>
          <a:stretch>
            <a:fillRect/>
          </a:stretch>
        </p:blipFill>
        <p:spPr bwMode="auto">
          <a:xfrm>
            <a:off x="8275658" y="280963"/>
            <a:ext cx="1928826" cy="863654"/>
          </a:xfrm>
          <a:prstGeom prst="rect">
            <a:avLst/>
          </a:prstGeom>
          <a:noFill/>
        </p:spPr>
      </p:pic>
    </p:spTree>
    <p:extLst>
      <p:ext uri="{BB962C8B-B14F-4D97-AF65-F5344CB8AC3E}">
        <p14:creationId xmlns:p14="http://schemas.microsoft.com/office/powerpoint/2010/main" val="1670871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163988"/>
            <a:ext cx="9086600" cy="984885"/>
          </a:xfrm>
          <a:prstGeom prst="rect">
            <a:avLst/>
          </a:prstGeom>
        </p:spPr>
        <p:txBody>
          <a:bodyPr vert="horz" wrap="square" lIns="0" tIns="0" rIns="0" bIns="0" rtlCol="0">
            <a:spAutoFit/>
          </a:bodyPr>
          <a:lstStyle/>
          <a:p>
            <a:pPr marL="12700"/>
            <a:r>
              <a:rPr lang="fr-FR" sz="3200" dirty="0"/>
              <a:t>UN OUTIL CRÉATIF POUR VOUS: </a:t>
            </a:r>
            <a:br>
              <a:rPr lang="fr-FR" sz="3200" dirty="0"/>
            </a:br>
            <a:r>
              <a:rPr lang="fr-FR" sz="3200" dirty="0"/>
              <a:t>GUIDES DES OBJECTIFS</a:t>
            </a:r>
            <a:endParaRPr sz="3200" spc="-5" dirty="0">
              <a:solidFill>
                <a:srgbClr val="DADADA"/>
              </a:solidFill>
            </a:endParaRPr>
          </a:p>
        </p:txBody>
      </p:sp>
      <p:sp>
        <p:nvSpPr>
          <p:cNvPr id="3" name="object 3"/>
          <p:cNvSpPr/>
          <p:nvPr/>
        </p:nvSpPr>
        <p:spPr>
          <a:xfrm>
            <a:off x="540000" y="14192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txBox="1"/>
          <p:nvPr/>
        </p:nvSpPr>
        <p:spPr>
          <a:xfrm>
            <a:off x="527300" y="2200137"/>
            <a:ext cx="4299585" cy="4380686"/>
          </a:xfrm>
          <a:prstGeom prst="rect">
            <a:avLst/>
          </a:prstGeom>
        </p:spPr>
        <p:txBody>
          <a:bodyPr vert="horz" wrap="square" lIns="0" tIns="0" rIns="0" bIns="0" rtlCol="0">
            <a:spAutoFit/>
          </a:bodyPr>
          <a:lstStyle/>
          <a:p>
            <a:pPr marL="12700" marR="5080"/>
            <a:r>
              <a:rPr lang="fr-FR" sz="2100" b="1" spc="10" dirty="0">
                <a:solidFill>
                  <a:srgbClr val="00A7D7"/>
                </a:solidFill>
                <a:latin typeface="Giorgio Sans"/>
                <a:cs typeface="Giorgio Sans"/>
              </a:rPr>
              <a:t>IL Y A DEUX GUIDES SUR LES OBJECTIFS DESTINÉS AUX ÉLÈVES DE DIFFERENTS</a:t>
            </a:r>
            <a:r>
              <a:rPr lang="fr-FR" sz="1200" dirty="0">
                <a:latin typeface="Giorgio Sans"/>
              </a:rPr>
              <a:t>. </a:t>
            </a:r>
            <a:r>
              <a:rPr lang="fr-FR" sz="2100" b="1" spc="10" dirty="0">
                <a:solidFill>
                  <a:srgbClr val="00A7D7"/>
                </a:solidFill>
                <a:latin typeface="Giorgio Sans"/>
                <a:cs typeface="Giorgio Sans"/>
              </a:rPr>
              <a:t>AGE ET CAPACITE </a:t>
            </a:r>
            <a:br>
              <a:rPr lang="fr-FR" sz="1200" dirty="0">
                <a:latin typeface="Giorgio Sans"/>
              </a:rPr>
            </a:br>
            <a:br>
              <a:rPr lang="fr-FR" sz="1200" dirty="0">
                <a:latin typeface="Giorgio Sans"/>
              </a:rPr>
            </a:br>
            <a:r>
              <a:rPr lang="fr-FR" sz="1200" dirty="0">
                <a:latin typeface="Giorgio Sans"/>
              </a:rPr>
              <a:t>Les deux guides partagent les détails des objectifs de manière appropriée et facile à comprendre. Les élèves peuvent les utiliser pour effectuer des recherches sur les objectifs, pour réaliser des présentations ou pour comprendre certaines interdépendances complexes entre les objectifs. Les affiches sont très efficaces si elles sont imprimées à grande échelle et affichées dans une salle de classe ou autour d’une école. Ils constituent un moyen intéressant d'aider les jeunes enfants à comprendre la complexité des objectifs. </a:t>
            </a:r>
            <a:br>
              <a:rPr lang="en-US" sz="2100" spc="40" dirty="0">
                <a:solidFill>
                  <a:srgbClr val="00A7D7"/>
                </a:solidFill>
                <a:latin typeface="Giorgio Sans"/>
                <a:cs typeface="Giorgio Sans"/>
              </a:rPr>
            </a:br>
            <a:endParaRPr lang="en-US" sz="2100" spc="40" dirty="0">
              <a:solidFill>
                <a:srgbClr val="00A7D7"/>
              </a:solidFill>
              <a:latin typeface="Giorgio Sans"/>
              <a:cs typeface="Giorgio Sans"/>
            </a:endParaRPr>
          </a:p>
          <a:p>
            <a:pPr marL="12700" marR="5080">
              <a:lnSpc>
                <a:spcPts val="2100"/>
              </a:lnSpc>
            </a:pPr>
            <a:br>
              <a:rPr lang="en-US" sz="2100" spc="40" dirty="0">
                <a:solidFill>
                  <a:srgbClr val="00A7D7"/>
                </a:solidFill>
                <a:latin typeface="Giorgio Sans"/>
                <a:cs typeface="Giorgio Sans"/>
              </a:rPr>
            </a:br>
            <a:endParaRPr lang="en-US" sz="1000" spc="10" dirty="0">
              <a:solidFill>
                <a:srgbClr val="000000"/>
              </a:solidFill>
              <a:latin typeface="ApexNew-Book"/>
              <a:cs typeface="ApexNew-Book"/>
            </a:endParaRPr>
          </a:p>
          <a:p>
            <a:pPr marL="444500">
              <a:spcBef>
                <a:spcPts val="195"/>
              </a:spcBef>
            </a:pPr>
            <a:br>
              <a:rPr lang="en-US" sz="1000" spc="10" dirty="0">
                <a:solidFill>
                  <a:srgbClr val="000000"/>
                </a:solidFill>
                <a:latin typeface="ApexNew-Book"/>
                <a:cs typeface="ApexNew-Book"/>
              </a:rPr>
            </a:br>
            <a:endParaRPr sz="1000" dirty="0">
              <a:latin typeface="ApexNew-Book"/>
              <a:cs typeface="ApexNew-Book"/>
            </a:endParaRPr>
          </a:p>
        </p:txBody>
      </p:sp>
      <p:sp>
        <p:nvSpPr>
          <p:cNvPr id="10" name="object 10"/>
          <p:cNvSpPr/>
          <p:nvPr/>
        </p:nvSpPr>
        <p:spPr>
          <a:xfrm>
            <a:off x="5435993" y="1571625"/>
            <a:ext cx="4716145" cy="5638800"/>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endParaRPr dirty="0"/>
          </a:p>
        </p:txBody>
      </p:sp>
      <p:sp>
        <p:nvSpPr>
          <p:cNvPr id="11" name="object 11"/>
          <p:cNvSpPr txBox="1">
            <a:spLocks noGrp="1"/>
          </p:cNvSpPr>
          <p:nvPr>
            <p:ph sz="half" idx="3"/>
          </p:nvPr>
        </p:nvSpPr>
        <p:spPr>
          <a:xfrm>
            <a:off x="5341862" y="1571625"/>
            <a:ext cx="5262638" cy="7415492"/>
          </a:xfrm>
          <a:prstGeom prst="rect">
            <a:avLst/>
          </a:prstGeom>
        </p:spPr>
        <p:txBody>
          <a:bodyPr vert="horz" wrap="square" lIns="0" tIns="120015" rIns="0" bIns="0" rtlCol="0">
            <a:spAutoFit/>
          </a:bodyPr>
          <a:lstStyle/>
          <a:p>
            <a:pPr marL="179705" algn="l">
              <a:spcBef>
                <a:spcPts val="945"/>
              </a:spcBef>
            </a:pPr>
            <a:r>
              <a:rPr lang="en-US" u="none" spc="10" dirty="0"/>
              <a:t>“</a:t>
            </a:r>
            <a:r>
              <a:rPr lang="fr-FR" u="none" dirty="0"/>
              <a:t>LE MONDE QUE NOUS VOULONS</a:t>
            </a:r>
            <a:r>
              <a:rPr lang="en-US" u="none" spc="10" dirty="0"/>
              <a:t>” </a:t>
            </a:r>
          </a:p>
          <a:p>
            <a:pPr marL="179705" algn="ctr">
              <a:spcBef>
                <a:spcPts val="945"/>
              </a:spcBef>
            </a:pPr>
            <a:endParaRPr lang="en-US" u="none" spc="10" dirty="0"/>
          </a:p>
          <a:p>
            <a:pPr marL="179705" algn="ctr">
              <a:spcBef>
                <a:spcPts val="945"/>
              </a:spcBef>
            </a:pPr>
            <a:endParaRPr lang="en-US" u="none" spc="10" dirty="0"/>
          </a:p>
          <a:p>
            <a:pPr marL="179705" algn="ctr">
              <a:spcBef>
                <a:spcPts val="945"/>
              </a:spcBef>
            </a:pPr>
            <a:endParaRPr lang="en-US" u="none" spc="10" dirty="0"/>
          </a:p>
          <a:p>
            <a:pPr marL="179705" algn="ctr">
              <a:spcBef>
                <a:spcPts val="945"/>
              </a:spcBef>
            </a:pPr>
            <a:endParaRPr lang="en-US" u="none" spc="10" dirty="0"/>
          </a:p>
          <a:p>
            <a:pPr marL="179705" algn="ctr">
              <a:spcBef>
                <a:spcPts val="945"/>
              </a:spcBef>
            </a:pPr>
            <a:endParaRPr lang="en-US" u="none" spc="10" dirty="0"/>
          </a:p>
          <a:p>
            <a:pPr marL="179705" algn="l">
              <a:spcBef>
                <a:spcPts val="945"/>
              </a:spcBef>
            </a:pPr>
            <a:endParaRPr lang="en-US" u="none" spc="10" dirty="0"/>
          </a:p>
          <a:p>
            <a:pPr marL="179705" algn="l">
              <a:spcBef>
                <a:spcPts val="945"/>
              </a:spcBef>
            </a:pPr>
            <a:endParaRPr lang="en-US" u="none" spc="10" dirty="0"/>
          </a:p>
          <a:p>
            <a:pPr marL="179705" algn="l"/>
            <a:endParaRPr lang="fr-FR" u="none" dirty="0"/>
          </a:p>
          <a:p>
            <a:pPr marL="179705" algn="l"/>
            <a:r>
              <a:rPr lang="fr-FR" u="none" dirty="0"/>
              <a:t>Les affiches de</a:t>
            </a:r>
          </a:p>
          <a:p>
            <a:pPr marL="179705" algn="l"/>
            <a:r>
              <a:rPr lang="fr-FR" u="none" dirty="0"/>
              <a:t>dessins animés </a:t>
            </a:r>
            <a:br>
              <a:rPr lang="en-US" u="none" spc="10" dirty="0"/>
            </a:br>
            <a:br>
              <a:rPr lang="en-US" u="none" spc="10" dirty="0"/>
            </a:br>
            <a:br>
              <a:rPr lang="en-US" u="none" spc="10" dirty="0"/>
            </a:br>
            <a:br>
              <a:rPr lang="en-US" u="none" spc="10" dirty="0"/>
            </a:br>
            <a:br>
              <a:rPr lang="en-US" u="none" spc="10" dirty="0"/>
            </a:br>
            <a:endParaRPr lang="en-US" u="none" spc="10" dirty="0"/>
          </a:p>
          <a:p>
            <a:pPr marL="179705">
              <a:spcBef>
                <a:spcPts val="945"/>
              </a:spcBef>
            </a:pPr>
            <a:endParaRPr lang="en-US" u="none" spc="10" dirty="0"/>
          </a:p>
          <a:p>
            <a:pPr marL="179705">
              <a:spcBef>
                <a:spcPts val="945"/>
              </a:spcBef>
            </a:pPr>
            <a:endParaRPr lang="en-US" u="none" spc="10" dirty="0"/>
          </a:p>
          <a:p>
            <a:pPr marL="179705">
              <a:lnSpc>
                <a:spcPct val="100000"/>
              </a:lnSpc>
              <a:spcBef>
                <a:spcPts val="945"/>
              </a:spcBef>
            </a:pPr>
            <a:endParaRPr lang="en-US" u="none" spc="10" dirty="0"/>
          </a:p>
        </p:txBody>
      </p:sp>
      <p:sp>
        <p:nvSpPr>
          <p:cNvPr id="12" name="object 12"/>
          <p:cNvSpPr/>
          <p:nvPr/>
        </p:nvSpPr>
        <p:spPr>
          <a:xfrm>
            <a:off x="5256001" y="7092007"/>
            <a:ext cx="180340" cy="180340"/>
          </a:xfrm>
          <a:custGeom>
            <a:avLst/>
            <a:gdLst/>
            <a:ahLst/>
            <a:cxnLst/>
            <a:rect l="l" t="t" r="r" b="b"/>
            <a:pathLst>
              <a:path w="180339" h="180340">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pic>
        <p:nvPicPr>
          <p:cNvPr id="13" name="Picture 1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8900" y="4467225"/>
            <a:ext cx="1983348" cy="2726955"/>
          </a:xfrm>
          <a:prstGeom prst="rect">
            <a:avLst/>
          </a:prstGeom>
        </p:spPr>
      </p:pic>
      <p:pic>
        <p:nvPicPr>
          <p:cNvPr id="2050" name="Picture 2" descr="H:\ODD TOOLS\couv-livret-le-monde-que-nous-voulons.png"/>
          <p:cNvPicPr>
            <a:picLocks noChangeAspect="1" noChangeArrowheads="1"/>
          </p:cNvPicPr>
          <p:nvPr/>
        </p:nvPicPr>
        <p:blipFill>
          <a:blip r:embed="rId4" cstate="print"/>
          <a:srcRect/>
          <a:stretch>
            <a:fillRect/>
          </a:stretch>
        </p:blipFill>
        <p:spPr bwMode="auto">
          <a:xfrm>
            <a:off x="6184900" y="2028825"/>
            <a:ext cx="3364600" cy="2362200"/>
          </a:xfrm>
          <a:prstGeom prst="rect">
            <a:avLst/>
          </a:prstGeom>
          <a:noFill/>
        </p:spPr>
      </p:pic>
      <p:pic>
        <p:nvPicPr>
          <p:cNvPr id="15" name="Picture 2" descr="H:\LPGLDM.png"/>
          <p:cNvPicPr>
            <a:picLocks noChangeAspect="1" noChangeArrowheads="1"/>
          </p:cNvPicPr>
          <p:nvPr/>
        </p:nvPicPr>
        <p:blipFill>
          <a:blip r:embed="rId5" cstate="print"/>
          <a:srcRect/>
          <a:stretch>
            <a:fillRect/>
          </a:stretch>
        </p:blipFill>
        <p:spPr bwMode="auto">
          <a:xfrm>
            <a:off x="8204220" y="280963"/>
            <a:ext cx="1928826" cy="863654"/>
          </a:xfrm>
          <a:prstGeom prst="rect">
            <a:avLst/>
          </a:prstGeom>
          <a:noFill/>
        </p:spPr>
      </p:pic>
    </p:spTree>
    <p:extLst>
      <p:ext uri="{BB962C8B-B14F-4D97-AF65-F5344CB8AC3E}">
        <p14:creationId xmlns:p14="http://schemas.microsoft.com/office/powerpoint/2010/main" val="1871629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163988"/>
            <a:ext cx="9086600" cy="984885"/>
          </a:xfrm>
          <a:prstGeom prst="rect">
            <a:avLst/>
          </a:prstGeom>
        </p:spPr>
        <p:txBody>
          <a:bodyPr vert="horz" wrap="square" lIns="0" tIns="0" rIns="0" bIns="0" rtlCol="0">
            <a:spAutoFit/>
          </a:bodyPr>
          <a:lstStyle/>
          <a:p>
            <a:pPr marL="12700"/>
            <a:r>
              <a:rPr lang="fr-FR" sz="3200" dirty="0"/>
              <a:t>UN OUTIL CRÉATIF POUR </a:t>
            </a:r>
            <a:br>
              <a:rPr lang="fr-FR" sz="3200" dirty="0"/>
            </a:br>
            <a:r>
              <a:rPr lang="fr-FR" sz="3200" dirty="0"/>
              <a:t>VOUS: PROJETS ET ACTIVITÉS</a:t>
            </a:r>
            <a:endParaRPr sz="3200" spc="-5" dirty="0">
              <a:solidFill>
                <a:srgbClr val="DADADA"/>
              </a:solidFill>
            </a:endParaRPr>
          </a:p>
        </p:txBody>
      </p:sp>
      <p:sp>
        <p:nvSpPr>
          <p:cNvPr id="3" name="object 3"/>
          <p:cNvSpPr/>
          <p:nvPr/>
        </p:nvSpPr>
        <p:spPr>
          <a:xfrm>
            <a:off x="540000" y="14192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txBox="1"/>
          <p:nvPr/>
        </p:nvSpPr>
        <p:spPr>
          <a:xfrm>
            <a:off x="546100" y="2714625"/>
            <a:ext cx="4299585" cy="2585323"/>
          </a:xfrm>
          <a:prstGeom prst="rect">
            <a:avLst/>
          </a:prstGeom>
        </p:spPr>
        <p:txBody>
          <a:bodyPr vert="horz" wrap="square" lIns="0" tIns="0" rIns="0" bIns="0" rtlCol="0">
            <a:spAutoFit/>
          </a:bodyPr>
          <a:lstStyle/>
          <a:p>
            <a:pPr marL="12700" marR="5080"/>
            <a:r>
              <a:rPr lang="fr-FR" sz="1200" dirty="0">
                <a:latin typeface="Giorgio Sans"/>
              </a:rPr>
              <a:t>Un grand nombre de nos plans de cours contiennent des activités et des jeux que les élèves peuvent réaliser ou auxquels ils peuvent participer. Ils constituent un moyen simple de définir le contexte des objectifs et de faire réfléchir les enfants à la manière dont cela se connecte à leur contexte local.</a:t>
            </a:r>
            <a:br>
              <a:rPr lang="fr-FR" sz="1200" dirty="0">
                <a:latin typeface="Giorgio Sans"/>
              </a:rPr>
            </a:br>
            <a:br>
              <a:rPr lang="fr-FR" sz="1200" dirty="0">
                <a:latin typeface="Giorgio Sans"/>
              </a:rPr>
            </a:br>
            <a:r>
              <a:rPr lang="fr-FR" sz="1200" dirty="0">
                <a:latin typeface="Giorgio Sans"/>
              </a:rPr>
              <a:t>En plus de cela, d'autres éducateurs peuvent vous inspirer pour vos activités. Vous les trouverez dans la partie 4 et sur </a:t>
            </a:r>
            <a:r>
              <a:rPr lang="fr-FR" sz="1200" dirty="0" err="1">
                <a:latin typeface="Giorgio Sans"/>
              </a:rPr>
              <a:t>Facebook</a:t>
            </a:r>
            <a:r>
              <a:rPr lang="fr-FR" sz="1200" dirty="0">
                <a:latin typeface="Giorgio Sans"/>
              </a:rPr>
              <a:t>. </a:t>
            </a:r>
          </a:p>
          <a:p>
            <a:pPr marL="12700" marR="5080"/>
            <a:endParaRPr lang="fr-FR" sz="1200" dirty="0">
              <a:latin typeface="Giorgio Sans"/>
            </a:endParaRPr>
          </a:p>
          <a:p>
            <a:pPr marL="12700" marR="5080"/>
            <a:r>
              <a:rPr lang="fr-FR" sz="1200" dirty="0">
                <a:latin typeface="Giorgio Sans"/>
              </a:rPr>
              <a:t>Vous pouvez également mettre en place des projets d'action pour les objectifs mondiaux qui durent une journée, une semaine ou plus. </a:t>
            </a:r>
            <a:endParaRPr sz="1200" dirty="0">
              <a:latin typeface="Giorgio Sans"/>
              <a:cs typeface="ApexNew-Book"/>
            </a:endParaRPr>
          </a:p>
        </p:txBody>
      </p:sp>
      <p:sp>
        <p:nvSpPr>
          <p:cNvPr id="10" name="object 10"/>
          <p:cNvSpPr/>
          <p:nvPr/>
        </p:nvSpPr>
        <p:spPr>
          <a:xfrm>
            <a:off x="5435993" y="1800225"/>
            <a:ext cx="4716145" cy="5486400"/>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endParaRPr dirty="0"/>
          </a:p>
        </p:txBody>
      </p:sp>
      <p:sp>
        <p:nvSpPr>
          <p:cNvPr id="11" name="object 11"/>
          <p:cNvSpPr txBox="1">
            <a:spLocks noGrp="1"/>
          </p:cNvSpPr>
          <p:nvPr>
            <p:ph sz="half" idx="3"/>
          </p:nvPr>
        </p:nvSpPr>
        <p:spPr>
          <a:xfrm>
            <a:off x="5435993" y="1724025"/>
            <a:ext cx="4716145" cy="5453416"/>
          </a:xfrm>
          <a:prstGeom prst="rect">
            <a:avLst/>
          </a:prstGeom>
        </p:spPr>
        <p:txBody>
          <a:bodyPr vert="horz" wrap="square" lIns="0" tIns="120015" rIns="0" bIns="0" rtlCol="0">
            <a:spAutoFit/>
          </a:bodyPr>
          <a:lstStyle/>
          <a:p>
            <a:pPr marL="14400"/>
            <a:r>
              <a:rPr lang="fr-FR" u="none" dirty="0"/>
              <a:t>EMMA WATSON</a:t>
            </a:r>
          </a:p>
          <a:p>
            <a:pPr marL="14400"/>
            <a:r>
              <a:rPr lang="fr-FR" u="none" dirty="0"/>
              <a:t>UN PROJET SUR</a:t>
            </a:r>
          </a:p>
          <a:p>
            <a:pPr marL="14400"/>
            <a:r>
              <a:rPr lang="fr-FR" u="none" dirty="0"/>
              <a:t>L’ÉGALITÉ DES SEXES</a:t>
            </a:r>
            <a:br>
              <a:rPr lang="fr-FR" u="none" dirty="0"/>
            </a:br>
            <a:endParaRPr lang="en-US" u="none" spc="10" dirty="0"/>
          </a:p>
          <a:p>
            <a:pPr marL="179705">
              <a:spcBef>
                <a:spcPts val="945"/>
              </a:spcBef>
            </a:pPr>
            <a:endParaRPr lang="en-US" u="none" spc="10" dirty="0"/>
          </a:p>
          <a:p>
            <a:pPr marL="179705">
              <a:spcBef>
                <a:spcPts val="945"/>
              </a:spcBef>
            </a:pPr>
            <a:endParaRPr lang="en-US" u="none" spc="10" dirty="0"/>
          </a:p>
          <a:p>
            <a:pPr marL="179705">
              <a:spcBef>
                <a:spcPts val="945"/>
              </a:spcBef>
            </a:pPr>
            <a:endParaRPr lang="en-US" u="none" spc="10" dirty="0"/>
          </a:p>
          <a:p>
            <a:pPr marL="179705">
              <a:spcBef>
                <a:spcPts val="945"/>
              </a:spcBef>
            </a:pPr>
            <a:endParaRPr lang="en-US" u="none" spc="10" dirty="0"/>
          </a:p>
          <a:p>
            <a:pPr marL="179705" algn="ctr">
              <a:spcBef>
                <a:spcPts val="945"/>
              </a:spcBef>
            </a:pPr>
            <a:r>
              <a:rPr lang="en-US" u="none" spc="10" dirty="0"/>
              <a:t>GLOBAL GOALS BINGO</a:t>
            </a:r>
          </a:p>
          <a:p>
            <a:pPr marL="179705" algn="ctr">
              <a:spcBef>
                <a:spcPts val="945"/>
              </a:spcBef>
            </a:pPr>
            <a:br>
              <a:rPr lang="en-US" u="none" spc="10" dirty="0"/>
            </a:br>
            <a:br>
              <a:rPr lang="en-US" u="none" spc="10" dirty="0"/>
            </a:br>
            <a:endParaRPr lang="en-US" u="none" spc="10" dirty="0"/>
          </a:p>
          <a:p>
            <a:pPr marL="179705" algn="ctr">
              <a:spcBef>
                <a:spcPts val="945"/>
              </a:spcBef>
            </a:pPr>
            <a:br>
              <a:rPr lang="en-US" u="none" spc="10" dirty="0"/>
            </a:br>
            <a:r>
              <a:rPr lang="en-US" u="none" spc="10" dirty="0"/>
              <a:t>PHYSICAL GAMES </a:t>
            </a:r>
          </a:p>
        </p:txBody>
      </p:sp>
      <p:sp>
        <p:nvSpPr>
          <p:cNvPr id="12" name="object 12"/>
          <p:cNvSpPr/>
          <p:nvPr/>
        </p:nvSpPr>
        <p:spPr>
          <a:xfrm>
            <a:off x="5256001" y="7092007"/>
            <a:ext cx="180340" cy="180340"/>
          </a:xfrm>
          <a:custGeom>
            <a:avLst/>
            <a:gdLst/>
            <a:ahLst/>
            <a:cxnLst/>
            <a:rect l="l" t="t" r="r" b="b"/>
            <a:pathLst>
              <a:path w="180339" h="180340">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7900" y="2943225"/>
            <a:ext cx="1334544" cy="1883730"/>
          </a:xfrm>
          <a:prstGeom prst="rect">
            <a:avLst/>
          </a:prstGeom>
        </p:spPr>
      </p:pic>
      <p:pic>
        <p:nvPicPr>
          <p:cNvPr id="7" name="Picture 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5500" y="5381625"/>
            <a:ext cx="1905000" cy="1232647"/>
          </a:xfrm>
          <a:prstGeom prst="rect">
            <a:avLst/>
          </a:prstGeom>
        </p:spPr>
      </p:pic>
      <p:pic>
        <p:nvPicPr>
          <p:cNvPr id="14" name="Picture 2" descr="H:\LPGLDM.png"/>
          <p:cNvPicPr>
            <a:picLocks noChangeAspect="1" noChangeArrowheads="1"/>
          </p:cNvPicPr>
          <p:nvPr/>
        </p:nvPicPr>
        <p:blipFill>
          <a:blip r:embed="rId7" cstate="print"/>
          <a:srcRect/>
          <a:stretch>
            <a:fillRect/>
          </a:stretch>
        </p:blipFill>
        <p:spPr bwMode="auto">
          <a:xfrm>
            <a:off x="8204220" y="280963"/>
            <a:ext cx="1928826" cy="863654"/>
          </a:xfrm>
          <a:prstGeom prst="rect">
            <a:avLst/>
          </a:prstGeom>
          <a:noFill/>
        </p:spPr>
      </p:pic>
    </p:spTree>
    <p:extLst>
      <p:ext uri="{BB962C8B-B14F-4D97-AF65-F5344CB8AC3E}">
        <p14:creationId xmlns:p14="http://schemas.microsoft.com/office/powerpoint/2010/main" val="1971396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163988"/>
            <a:ext cx="9086600" cy="984885"/>
          </a:xfrm>
          <a:prstGeom prst="rect">
            <a:avLst/>
          </a:prstGeom>
        </p:spPr>
        <p:txBody>
          <a:bodyPr vert="horz" wrap="square" lIns="0" tIns="0" rIns="0" bIns="0" rtlCol="0">
            <a:spAutoFit/>
          </a:bodyPr>
          <a:lstStyle/>
          <a:p>
            <a:pPr marL="12700"/>
            <a:r>
              <a:rPr lang="fr-FR" sz="3200" dirty="0"/>
              <a:t>UN OUTIL CRÉATIF POUR VOUS: </a:t>
            </a:r>
            <a:br>
              <a:rPr lang="fr-FR" sz="3200" dirty="0"/>
            </a:br>
            <a:r>
              <a:rPr lang="fr-FR" sz="3200" dirty="0"/>
              <a:t>AU-DELA DES PLANS DE LEÇON</a:t>
            </a:r>
            <a:endParaRPr sz="3200" spc="-5" dirty="0">
              <a:solidFill>
                <a:srgbClr val="DADADA"/>
              </a:solidFill>
            </a:endParaRPr>
          </a:p>
        </p:txBody>
      </p:sp>
      <p:sp>
        <p:nvSpPr>
          <p:cNvPr id="3" name="object 3"/>
          <p:cNvSpPr/>
          <p:nvPr/>
        </p:nvSpPr>
        <p:spPr>
          <a:xfrm>
            <a:off x="540000" y="1653354"/>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10" name="object 10"/>
          <p:cNvSpPr/>
          <p:nvPr/>
        </p:nvSpPr>
        <p:spPr>
          <a:xfrm>
            <a:off x="5435993" y="2052015"/>
            <a:ext cx="4716145" cy="5220335"/>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endParaRPr dirty="0"/>
          </a:p>
        </p:txBody>
      </p:sp>
      <p:sp>
        <p:nvSpPr>
          <p:cNvPr id="12" name="object 12"/>
          <p:cNvSpPr/>
          <p:nvPr/>
        </p:nvSpPr>
        <p:spPr>
          <a:xfrm>
            <a:off x="5256001" y="7092007"/>
            <a:ext cx="180340" cy="180340"/>
          </a:xfrm>
          <a:custGeom>
            <a:avLst/>
            <a:gdLst/>
            <a:ahLst/>
            <a:cxnLst/>
            <a:rect l="l" t="t" r="r" b="b"/>
            <a:pathLst>
              <a:path w="180339" h="180340">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sp>
        <p:nvSpPr>
          <p:cNvPr id="6" name="object 6"/>
          <p:cNvSpPr txBox="1"/>
          <p:nvPr/>
        </p:nvSpPr>
        <p:spPr>
          <a:xfrm>
            <a:off x="546100" y="2248575"/>
            <a:ext cx="4299585" cy="5498941"/>
          </a:xfrm>
          <a:prstGeom prst="rect">
            <a:avLst/>
          </a:prstGeom>
        </p:spPr>
        <p:txBody>
          <a:bodyPr vert="horz" wrap="square" lIns="0" tIns="0" rIns="0" bIns="0" rtlCol="0">
            <a:spAutoFit/>
          </a:bodyPr>
          <a:lstStyle/>
          <a:p>
            <a:pPr marL="12700" marR="5080"/>
            <a:r>
              <a:rPr lang="fr-FR" sz="2100" b="1" dirty="0">
                <a:solidFill>
                  <a:srgbClr val="00A7D7"/>
                </a:solidFill>
                <a:latin typeface="Giorgio Sans"/>
                <a:cs typeface="Giorgio Sans"/>
              </a:rPr>
              <a:t>PLANS DE LEÇON «INTRODUCTIFS»</a:t>
            </a:r>
            <a:br>
              <a:rPr lang="fr-FR" sz="1200" dirty="0">
                <a:latin typeface="Giorgio Sans"/>
              </a:rPr>
            </a:br>
            <a:br>
              <a:rPr lang="fr-FR" sz="1200" dirty="0">
                <a:latin typeface="Giorgio Sans"/>
              </a:rPr>
            </a:br>
            <a:r>
              <a:rPr lang="fr-FR" sz="1200" dirty="0">
                <a:latin typeface="Giorgio Sans"/>
              </a:rPr>
              <a:t>Plus de 30 plans de cours sont disponibles.</a:t>
            </a:r>
            <a:br>
              <a:rPr lang="fr-FR" sz="1200" dirty="0">
                <a:latin typeface="Giorgio Sans"/>
              </a:rPr>
            </a:br>
            <a:r>
              <a:rPr lang="fr-FR" sz="1200" dirty="0">
                <a:latin typeface="Giorgio Sans"/>
              </a:rPr>
              <a:t>Tous les plans de cours ont été créés par des enseignants et des experts en éducation au développement et à la citoyenneté mondiale du monde entier.</a:t>
            </a:r>
            <a:br>
              <a:rPr lang="fr-FR" sz="1200" dirty="0">
                <a:latin typeface="Giorgio Sans"/>
              </a:rPr>
            </a:br>
            <a:br>
              <a:rPr lang="fr-FR" sz="1200" dirty="0">
                <a:latin typeface="Giorgio Sans"/>
              </a:rPr>
            </a:br>
            <a:r>
              <a:rPr lang="fr-FR" sz="1200" dirty="0">
                <a:latin typeface="Giorgio Sans"/>
              </a:rPr>
              <a:t>Tous les plans de cours suivent un cadre cohérent. Des guides de groupe d'âge et de temps sont fournis avec les objectifs d'apprentissage?</a:t>
            </a:r>
          </a:p>
          <a:p>
            <a:pPr marL="12700" marR="5080"/>
            <a:br>
              <a:rPr lang="fr-FR" sz="1200" dirty="0">
                <a:latin typeface="Giorgio Sans"/>
              </a:rPr>
            </a:br>
            <a:r>
              <a:rPr lang="fr-FR" sz="1200" dirty="0">
                <a:latin typeface="Giorgio Sans"/>
              </a:rPr>
              <a:t>Tous les plans de cours sont open-source et vous pouvez donc les modifier à votre guise.</a:t>
            </a:r>
            <a:br>
              <a:rPr lang="fr-FR" sz="1200" dirty="0">
                <a:latin typeface="Giorgio Sans"/>
              </a:rPr>
            </a:br>
            <a:br>
              <a:rPr lang="fr-FR" sz="1200" dirty="0">
                <a:latin typeface="Giorgio Sans"/>
              </a:rPr>
            </a:br>
            <a:r>
              <a:rPr lang="fr-FR" sz="1200" dirty="0">
                <a:latin typeface="Giorgio Sans"/>
              </a:rPr>
              <a:t>À la fin de ce cours, vous serez invité à créer vos propres plans de cours pour soutenir la plus grande leçon du monde.</a:t>
            </a:r>
            <a:br>
              <a:rPr lang="fr-FR" sz="1200" dirty="0">
                <a:latin typeface="Giorgio Sans"/>
              </a:rPr>
            </a:br>
            <a:br>
              <a:rPr lang="fr-FR" sz="1200" dirty="0">
                <a:latin typeface="Giorgio Sans"/>
              </a:rPr>
            </a:br>
            <a:r>
              <a:rPr lang="fr-FR" sz="1200" dirty="0">
                <a:latin typeface="Giorgio Sans"/>
              </a:rPr>
              <a:t>Vous y trouverez également des outils, notamment des icônes, des logos et d’autres éléments visuels que vous pouvez inclure si vous le souhaitez. Si vous créez quelque chose que vous souhaitez partager plus largement, la plupart des plateformes de partage de ressources ont des catégories pour l'éducation à la citoyenneté mondiale ou l'apprentissage global.</a:t>
            </a:r>
            <a:endParaRPr lang="en-US" sz="1200" b="0" u="none" spc="10" dirty="0">
              <a:solidFill>
                <a:srgbClr val="000000"/>
              </a:solidFill>
              <a:latin typeface="Giorgio Sans"/>
              <a:cs typeface="ApexNew-Book"/>
            </a:endParaRPr>
          </a:p>
          <a:p>
            <a:pPr marL="12700" marR="5080"/>
            <a:endParaRPr lang="en-US" sz="1200" spc="10" dirty="0">
              <a:solidFill>
                <a:srgbClr val="000000"/>
              </a:solidFill>
              <a:latin typeface="Giorgio Sans"/>
              <a:cs typeface="ApexNew-Book"/>
            </a:endParaRPr>
          </a:p>
          <a:p>
            <a:pPr marL="444500">
              <a:spcBef>
                <a:spcPts val="195"/>
              </a:spcBef>
            </a:pPr>
            <a:endParaRPr lang="en-US" sz="1200" spc="10" dirty="0">
              <a:solidFill>
                <a:srgbClr val="000000"/>
              </a:solidFill>
              <a:latin typeface="Giorgio Sans"/>
              <a:cs typeface="ApexNew-Book"/>
            </a:endParaRPr>
          </a:p>
          <a:p>
            <a:pPr marL="444500">
              <a:spcBef>
                <a:spcPts val="195"/>
              </a:spcBef>
            </a:pPr>
            <a:br>
              <a:rPr lang="en-US" sz="1200" spc="10" dirty="0">
                <a:solidFill>
                  <a:srgbClr val="000000"/>
                </a:solidFill>
                <a:latin typeface="Giorgio Sans"/>
                <a:cs typeface="ApexNew-Book"/>
              </a:rPr>
            </a:br>
            <a:endParaRPr sz="1200" dirty="0">
              <a:latin typeface="Giorgio Sans"/>
              <a:cs typeface="ApexNew-Book"/>
            </a:endParaRPr>
          </a:p>
        </p:txBody>
      </p:sp>
      <p:pic>
        <p:nvPicPr>
          <p:cNvPr id="8" name="Content Placeholder 7">
            <a:hlinkClick r:id="rId3"/>
          </p:cNvPr>
          <p:cNvPicPr>
            <a:picLocks noGrp="1" noChangeAspect="1"/>
          </p:cNvPicPr>
          <p:nvPr>
            <p:ph sz="half" idx="3"/>
          </p:nvPr>
        </p:nvPicPr>
        <p:blipFill>
          <a:blip r:embed="rId4" cstate="print">
            <a:extLst>
              <a:ext uri="{28A0092B-C50C-407E-A947-70E740481C1C}">
                <a14:useLocalDpi xmlns:a14="http://schemas.microsoft.com/office/drawing/2010/main" val="0"/>
              </a:ext>
            </a:extLst>
          </a:blip>
          <a:stretch>
            <a:fillRect/>
          </a:stretch>
        </p:blipFill>
        <p:spPr>
          <a:xfrm>
            <a:off x="6317061" y="2576060"/>
            <a:ext cx="2954007" cy="4176713"/>
          </a:xfrm>
        </p:spPr>
      </p:pic>
      <p:pic>
        <p:nvPicPr>
          <p:cNvPr id="11" name="Picture 2" descr="H:\LPGLDM.png"/>
          <p:cNvPicPr>
            <a:picLocks noChangeAspect="1" noChangeArrowheads="1"/>
          </p:cNvPicPr>
          <p:nvPr/>
        </p:nvPicPr>
        <p:blipFill>
          <a:blip r:embed="rId5" cstate="print"/>
          <a:srcRect/>
          <a:stretch>
            <a:fillRect/>
          </a:stretch>
        </p:blipFill>
        <p:spPr bwMode="auto">
          <a:xfrm>
            <a:off x="8204220" y="280963"/>
            <a:ext cx="1928826" cy="863654"/>
          </a:xfrm>
          <a:prstGeom prst="rect">
            <a:avLst/>
          </a:prstGeom>
          <a:noFill/>
        </p:spPr>
      </p:pic>
    </p:spTree>
    <p:extLst>
      <p:ext uri="{BB962C8B-B14F-4D97-AF65-F5344CB8AC3E}">
        <p14:creationId xmlns:p14="http://schemas.microsoft.com/office/powerpoint/2010/main" val="552482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163988"/>
            <a:ext cx="9086600" cy="984885"/>
          </a:xfrm>
          <a:prstGeom prst="rect">
            <a:avLst/>
          </a:prstGeom>
        </p:spPr>
        <p:txBody>
          <a:bodyPr vert="horz" wrap="square" lIns="0" tIns="0" rIns="0" bIns="0" rtlCol="0">
            <a:spAutoFit/>
          </a:bodyPr>
          <a:lstStyle/>
          <a:p>
            <a:pPr marL="12700"/>
            <a:r>
              <a:rPr lang="fr-FR" sz="3200" dirty="0"/>
              <a:t>AIDER LES ENFANTS ET </a:t>
            </a:r>
            <a:br>
              <a:rPr lang="fr-FR" sz="3200" dirty="0"/>
            </a:br>
            <a:r>
              <a:rPr lang="fr-FR" sz="3200" dirty="0"/>
              <a:t>LES JEUNES À AGIR</a:t>
            </a:r>
            <a:endParaRPr sz="3200" spc="-5" dirty="0">
              <a:solidFill>
                <a:srgbClr val="DADADA"/>
              </a:solidFill>
            </a:endParaRPr>
          </a:p>
        </p:txBody>
      </p:sp>
      <p:sp>
        <p:nvSpPr>
          <p:cNvPr id="3" name="object 3"/>
          <p:cNvSpPr/>
          <p:nvPr/>
        </p:nvSpPr>
        <p:spPr>
          <a:xfrm>
            <a:off x="540000" y="13430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txBox="1"/>
          <p:nvPr/>
        </p:nvSpPr>
        <p:spPr>
          <a:xfrm>
            <a:off x="527300" y="1571625"/>
            <a:ext cx="4895600" cy="5832366"/>
          </a:xfrm>
          <a:prstGeom prst="rect">
            <a:avLst/>
          </a:prstGeom>
        </p:spPr>
        <p:txBody>
          <a:bodyPr vert="horz" wrap="square" lIns="0" tIns="0" rIns="0" bIns="0" rtlCol="0">
            <a:spAutoFit/>
          </a:bodyPr>
          <a:lstStyle/>
          <a:p>
            <a:pPr marL="12700" marR="5080"/>
            <a:r>
              <a:rPr lang="fr-FR" sz="2100" b="1" cap="all" spc="10" dirty="0">
                <a:solidFill>
                  <a:srgbClr val="00A7D7"/>
                </a:solidFill>
                <a:latin typeface="Giorgio Sans"/>
                <a:cs typeface="Giorgio Sans"/>
              </a:rPr>
              <a:t>PROJETS D'ACTION POUR LES ENFANTS </a:t>
            </a:r>
            <a:br>
              <a:rPr lang="fr-FR" sz="1200" dirty="0">
                <a:latin typeface="Giorgio Sans"/>
              </a:rPr>
            </a:br>
            <a:br>
              <a:rPr lang="fr-FR" sz="1200" dirty="0">
                <a:latin typeface="Giorgio Sans"/>
              </a:rPr>
            </a:br>
            <a:r>
              <a:rPr lang="fr-FR" sz="1200" dirty="0">
                <a:latin typeface="Giorgio Sans"/>
              </a:rPr>
              <a:t>Les objectifs mondiaux et la plus grande leçon du monde sont un point d’entrée fantastique pour permettre à vos étudiants de s’intéresser et d’activer activement à la création d’un changement dans le monde qui les entoure.</a:t>
            </a:r>
            <a:br>
              <a:rPr lang="fr-FR" sz="1200" dirty="0">
                <a:latin typeface="Giorgio Sans"/>
              </a:rPr>
            </a:br>
            <a:br>
              <a:rPr lang="fr-FR" sz="1200" dirty="0">
                <a:latin typeface="Giorgio Sans"/>
              </a:rPr>
            </a:br>
            <a:r>
              <a:rPr lang="fr-FR" sz="1200" dirty="0">
                <a:latin typeface="Giorgio Sans"/>
              </a:rPr>
              <a:t>À un niveau simple, vous pouvez utiliser les objectifs mondiaux comme cadre ou objectif de tous les services et actions philanthropiques qui se déroulent dans une école ou une organisation de jeunesse. ?</a:t>
            </a:r>
            <a:br>
              <a:rPr lang="fr-FR" sz="1200" dirty="0">
                <a:latin typeface="Giorgio Sans"/>
              </a:rPr>
            </a:br>
            <a:r>
              <a:rPr lang="fr-FR" sz="1200" dirty="0">
                <a:latin typeface="Giorgio Sans"/>
              </a:rPr>
              <a:t>Vous pouvez également utiliser la plus grande leçon du monde pour lancer des programmes de changement dirigés par les étudiants qui durent une journée, une semaine, un trimestre ou même un an.</a:t>
            </a:r>
            <a:endParaRPr lang="en-US" sz="1200" spc="10" dirty="0">
              <a:solidFill>
                <a:srgbClr val="000000"/>
              </a:solidFill>
              <a:latin typeface="Giorgio Sans"/>
              <a:cs typeface="ApexNew-Book"/>
            </a:endParaRPr>
          </a:p>
          <a:p>
            <a:pPr marL="12700">
              <a:spcBef>
                <a:spcPts val="195"/>
              </a:spcBef>
            </a:pPr>
            <a:r>
              <a:rPr lang="en-US" sz="1000" spc="10" dirty="0">
                <a:solidFill>
                  <a:srgbClr val="000000"/>
                </a:solidFill>
                <a:latin typeface="ApexNew-Book"/>
                <a:cs typeface="ApexNew-Book"/>
                <a:hlinkClick r:id="rId3"/>
              </a:rPr>
              <a:t>http://</a:t>
            </a:r>
            <a:r>
              <a:rPr lang="en-US" sz="1000" spc="10" dirty="0" err="1">
                <a:solidFill>
                  <a:srgbClr val="000000"/>
                </a:solidFill>
                <a:latin typeface="ApexNew-Book"/>
                <a:cs typeface="ApexNew-Book"/>
                <a:hlinkClick r:id="rId3"/>
              </a:rPr>
              <a:t>worldslargestlesson.globalgoals.org</a:t>
            </a:r>
            <a:r>
              <a:rPr lang="en-US" sz="1000" spc="10" dirty="0">
                <a:solidFill>
                  <a:srgbClr val="000000"/>
                </a:solidFill>
                <a:latin typeface="ApexNew-Book"/>
                <a:cs typeface="ApexNew-Book"/>
                <a:hlinkClick r:id="rId3"/>
              </a:rPr>
              <a:t>/take-action-title/</a:t>
            </a:r>
            <a:endParaRPr lang="en-US" sz="1000" spc="10" dirty="0">
              <a:solidFill>
                <a:srgbClr val="000000"/>
              </a:solidFill>
              <a:latin typeface="ApexNew-Book"/>
              <a:cs typeface="ApexNew-Book"/>
            </a:endParaRPr>
          </a:p>
          <a:p>
            <a:pPr marL="12700">
              <a:spcBef>
                <a:spcPts val="195"/>
              </a:spcBef>
            </a:pPr>
            <a:endParaRPr lang="en-US" sz="1200" dirty="0">
              <a:latin typeface="Giorgio Sans"/>
            </a:endParaRPr>
          </a:p>
          <a:p>
            <a:pPr marL="12700">
              <a:spcBef>
                <a:spcPts val="195"/>
              </a:spcBef>
            </a:pPr>
            <a:r>
              <a:rPr lang="fr-FR" sz="1200" dirty="0">
                <a:latin typeface="Giorgio Sans"/>
              </a:rPr>
              <a:t>En utilisant la structure inventer, innover et faire campagne, encouragez les élèves à utiliser les connaissances acquises tout au long du curriculum pour travailler sur des idées qui contribueront à la progression des objectifs.</a:t>
            </a:r>
            <a:br>
              <a:rPr lang="fr-FR" sz="1200" dirty="0">
                <a:latin typeface="Giorgio Sans"/>
              </a:rPr>
            </a:br>
            <a:br>
              <a:rPr lang="fr-FR" sz="1200" dirty="0">
                <a:latin typeface="Giorgio Sans"/>
              </a:rPr>
            </a:br>
            <a:r>
              <a:rPr lang="fr-FR" sz="1200" dirty="0">
                <a:latin typeface="Giorgio Sans"/>
              </a:rPr>
              <a:t>Renseignez-vous sur les prix et les défis scientifiques locaux et encouragez les élèves à participer. Proposez-leur un défi qui vous relie à un objectif spécifique ou à un groupe d'objectifs. Ou simplement, utilisez les cadres ici pour aider les projets d’action dirigés par des enfants à prendre forme.</a:t>
            </a:r>
            <a:br>
              <a:rPr lang="fr-FR" sz="1200" dirty="0">
                <a:latin typeface="Giorgio Sans"/>
              </a:rPr>
            </a:br>
            <a:br>
              <a:rPr lang="fr-FR" sz="1200" dirty="0">
                <a:latin typeface="Giorgio Sans"/>
              </a:rPr>
            </a:br>
            <a:r>
              <a:rPr lang="fr-FR" sz="1200" dirty="0">
                <a:latin typeface="Giorgio Sans"/>
              </a:rPr>
              <a:t>Partagez ce que vous avez accompli avec nous sur les médias sociaux afin que nous puissions informer le monde!</a:t>
            </a:r>
            <a:br>
              <a:rPr lang="en-US" sz="1000" spc="10" dirty="0">
                <a:solidFill>
                  <a:srgbClr val="000000"/>
                </a:solidFill>
                <a:latin typeface="ApexNew-Book"/>
                <a:cs typeface="ApexNew-Book"/>
              </a:rPr>
            </a:br>
            <a:endParaRPr sz="1000" dirty="0">
              <a:latin typeface="ApexNew-Book"/>
              <a:cs typeface="ApexNew-Book"/>
            </a:endParaRPr>
          </a:p>
        </p:txBody>
      </p:sp>
      <p:sp>
        <p:nvSpPr>
          <p:cNvPr id="10" name="object 10"/>
          <p:cNvSpPr/>
          <p:nvPr/>
        </p:nvSpPr>
        <p:spPr>
          <a:xfrm>
            <a:off x="5435993" y="2052015"/>
            <a:ext cx="4716145" cy="5220335"/>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endParaRPr dirty="0"/>
          </a:p>
        </p:txBody>
      </p:sp>
      <p:sp>
        <p:nvSpPr>
          <p:cNvPr id="11" name="object 11"/>
          <p:cNvSpPr txBox="1">
            <a:spLocks noGrp="1"/>
          </p:cNvSpPr>
          <p:nvPr>
            <p:ph sz="half" idx="3"/>
          </p:nvPr>
        </p:nvSpPr>
        <p:spPr>
          <a:xfrm>
            <a:off x="5435993" y="2052015"/>
            <a:ext cx="4716145" cy="2960426"/>
          </a:xfrm>
          <a:prstGeom prst="rect">
            <a:avLst/>
          </a:prstGeom>
        </p:spPr>
        <p:txBody>
          <a:bodyPr vert="horz" wrap="square" lIns="0" tIns="120015" rIns="0" bIns="0" rtlCol="0">
            <a:spAutoFit/>
          </a:bodyPr>
          <a:lstStyle/>
          <a:p>
            <a:pPr marL="179705">
              <a:spcBef>
                <a:spcPts val="945"/>
              </a:spcBef>
            </a:pPr>
            <a:r>
              <a:rPr lang="fr-FR" u="none" kern="1200" cap="all" spc="10" dirty="0"/>
              <a:t>Cadres pour projets d'action</a:t>
            </a:r>
            <a:endParaRPr lang="en-US" u="none" kern="1200" cap="all" spc="10" dirty="0"/>
          </a:p>
          <a:p>
            <a:pPr marL="179705">
              <a:spcBef>
                <a:spcPts val="945"/>
              </a:spcBef>
            </a:pPr>
            <a:endParaRPr lang="en-US" u="none" spc="10" dirty="0"/>
          </a:p>
          <a:p>
            <a:pPr marL="179705">
              <a:spcBef>
                <a:spcPts val="945"/>
              </a:spcBef>
            </a:pPr>
            <a:endParaRPr lang="en-US" u="none" spc="10" dirty="0"/>
          </a:p>
          <a:p>
            <a:pPr marL="179705">
              <a:spcBef>
                <a:spcPts val="945"/>
              </a:spcBef>
            </a:pPr>
            <a:endParaRPr lang="en-US" u="none" spc="10" dirty="0"/>
          </a:p>
          <a:p>
            <a:pPr marL="179705">
              <a:spcBef>
                <a:spcPts val="945"/>
              </a:spcBef>
            </a:pPr>
            <a:endParaRPr lang="en-US" u="none" spc="10" dirty="0"/>
          </a:p>
          <a:p>
            <a:pPr marL="179705">
              <a:lnSpc>
                <a:spcPct val="100000"/>
              </a:lnSpc>
              <a:spcBef>
                <a:spcPts val="945"/>
              </a:spcBef>
            </a:pPr>
            <a:endParaRPr lang="en-US" u="none" spc="10" dirty="0"/>
          </a:p>
        </p:txBody>
      </p:sp>
      <p:sp>
        <p:nvSpPr>
          <p:cNvPr id="12" name="object 12"/>
          <p:cNvSpPr/>
          <p:nvPr/>
        </p:nvSpPr>
        <p:spPr>
          <a:xfrm>
            <a:off x="5256001" y="7092007"/>
            <a:ext cx="180340" cy="180340"/>
          </a:xfrm>
          <a:custGeom>
            <a:avLst/>
            <a:gdLst/>
            <a:ahLst/>
            <a:cxnLst/>
            <a:rect l="l" t="t" r="r" b="b"/>
            <a:pathLst>
              <a:path w="180339" h="180340">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pic>
        <p:nvPicPr>
          <p:cNvPr id="7" name="Picture 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9250" y="2905951"/>
            <a:ext cx="1581389" cy="2236318"/>
          </a:xfrm>
          <a:prstGeom prst="rect">
            <a:avLst/>
          </a:prstGeom>
        </p:spPr>
      </p:pic>
      <p:pic>
        <p:nvPicPr>
          <p:cNvPr id="8" name="Picture 7">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6100" y="2905950"/>
            <a:ext cx="1676400" cy="2236318"/>
          </a:xfrm>
          <a:prstGeom prst="rect">
            <a:avLst/>
          </a:prstGeom>
        </p:spPr>
      </p:pic>
      <p:pic>
        <p:nvPicPr>
          <p:cNvPr id="9" name="Picture 8">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77811" y="5265479"/>
            <a:ext cx="1562239" cy="2021146"/>
          </a:xfrm>
          <a:prstGeom prst="rect">
            <a:avLst/>
          </a:prstGeom>
        </p:spPr>
      </p:pic>
      <p:pic>
        <p:nvPicPr>
          <p:cNvPr id="13" name="Picture 2" descr="H:\LPGLDM.png"/>
          <p:cNvPicPr>
            <a:picLocks noChangeAspect="1" noChangeArrowheads="1"/>
          </p:cNvPicPr>
          <p:nvPr/>
        </p:nvPicPr>
        <p:blipFill>
          <a:blip r:embed="rId10" cstate="print"/>
          <a:srcRect/>
          <a:stretch>
            <a:fillRect/>
          </a:stretch>
        </p:blipFill>
        <p:spPr bwMode="auto">
          <a:xfrm>
            <a:off x="8204220" y="280963"/>
            <a:ext cx="1928826" cy="863654"/>
          </a:xfrm>
          <a:prstGeom prst="rect">
            <a:avLst/>
          </a:prstGeom>
          <a:noFill/>
        </p:spPr>
      </p:pic>
    </p:spTree>
    <p:extLst>
      <p:ext uri="{BB962C8B-B14F-4D97-AF65-F5344CB8AC3E}">
        <p14:creationId xmlns:p14="http://schemas.microsoft.com/office/powerpoint/2010/main" val="2088187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0000" y="1512003"/>
            <a:ext cx="360045" cy="360045"/>
          </a:xfrm>
          <a:custGeom>
            <a:avLst/>
            <a:gdLst/>
            <a:ahLst/>
            <a:cxnLst/>
            <a:rect l="l" t="t" r="r" b="b"/>
            <a:pathLst>
              <a:path w="360044" h="360044">
                <a:moveTo>
                  <a:pt x="0" y="0"/>
                </a:moveTo>
                <a:lnTo>
                  <a:pt x="0" y="359994"/>
                </a:lnTo>
                <a:lnTo>
                  <a:pt x="359994" y="359994"/>
                </a:lnTo>
                <a:lnTo>
                  <a:pt x="0" y="0"/>
                </a:lnTo>
                <a:close/>
              </a:path>
            </a:pathLst>
          </a:custGeom>
          <a:solidFill>
            <a:srgbClr val="EC6411"/>
          </a:solidFill>
        </p:spPr>
        <p:txBody>
          <a:bodyPr wrap="square" lIns="0" tIns="0" rIns="0" bIns="0" rtlCol="0"/>
          <a:lstStyle/>
          <a:p>
            <a:endParaRPr/>
          </a:p>
        </p:txBody>
      </p:sp>
      <p:sp>
        <p:nvSpPr>
          <p:cNvPr id="3" name="object 3"/>
          <p:cNvSpPr/>
          <p:nvPr/>
        </p:nvSpPr>
        <p:spPr>
          <a:xfrm>
            <a:off x="546100" y="1876425"/>
            <a:ext cx="9611995" cy="4140200"/>
          </a:xfrm>
          <a:custGeom>
            <a:avLst/>
            <a:gdLst/>
            <a:ahLst/>
            <a:cxnLst/>
            <a:rect l="l" t="t" r="r" b="b"/>
            <a:pathLst>
              <a:path w="9611995" h="4140200">
                <a:moveTo>
                  <a:pt x="0" y="4139996"/>
                </a:moveTo>
                <a:lnTo>
                  <a:pt x="9611995" y="4139996"/>
                </a:lnTo>
                <a:lnTo>
                  <a:pt x="9611995" y="0"/>
                </a:lnTo>
                <a:lnTo>
                  <a:pt x="0" y="0"/>
                </a:lnTo>
                <a:lnTo>
                  <a:pt x="0" y="4139996"/>
                </a:lnTo>
                <a:close/>
              </a:path>
            </a:pathLst>
          </a:custGeom>
          <a:solidFill>
            <a:srgbClr val="EC6411"/>
          </a:solidFill>
        </p:spPr>
        <p:txBody>
          <a:bodyPr wrap="square" lIns="0" tIns="0" rIns="0" bIns="0" rtlCol="0"/>
          <a:lstStyle/>
          <a:p>
            <a:endParaRPr/>
          </a:p>
        </p:txBody>
      </p:sp>
      <p:sp>
        <p:nvSpPr>
          <p:cNvPr id="4" name="object 4"/>
          <p:cNvSpPr txBox="1"/>
          <p:nvPr/>
        </p:nvSpPr>
        <p:spPr>
          <a:xfrm>
            <a:off x="1079500" y="2257425"/>
            <a:ext cx="8610600" cy="3411190"/>
          </a:xfrm>
          <a:prstGeom prst="rect">
            <a:avLst/>
          </a:prstGeom>
        </p:spPr>
        <p:txBody>
          <a:bodyPr vert="horz" wrap="square" lIns="0" tIns="0" rIns="0" bIns="0" rtlCol="0">
            <a:spAutoFit/>
          </a:bodyPr>
          <a:lstStyle/>
          <a:p>
            <a:pPr marL="12700" algn="ctr">
              <a:lnSpc>
                <a:spcPts val="8540"/>
              </a:lnSpc>
            </a:pPr>
            <a:r>
              <a:rPr lang="fr-FR" sz="4000" b="1" spc="-45" dirty="0">
                <a:solidFill>
                  <a:srgbClr val="FFFFFF"/>
                </a:solidFill>
                <a:latin typeface="Giorgio Sans"/>
                <a:cs typeface="Giorgio Sans"/>
              </a:rPr>
              <a:t>QUATRIEME </a:t>
            </a:r>
            <a:r>
              <a:rPr sz="4000" b="1" spc="-45">
                <a:solidFill>
                  <a:srgbClr val="FFFFFF"/>
                </a:solidFill>
                <a:latin typeface="Giorgio Sans"/>
                <a:cs typeface="Giorgio Sans"/>
              </a:rPr>
              <a:t>PART</a:t>
            </a:r>
            <a:r>
              <a:rPr lang="fr-FR" sz="4000" b="1" spc="-45" dirty="0">
                <a:solidFill>
                  <a:srgbClr val="FFFFFF"/>
                </a:solidFill>
                <a:latin typeface="Giorgio Sans"/>
                <a:cs typeface="Giorgio Sans"/>
              </a:rPr>
              <a:t>IE</a:t>
            </a:r>
          </a:p>
          <a:p>
            <a:pPr marL="12700" algn="ctr">
              <a:lnSpc>
                <a:spcPts val="8540"/>
              </a:lnSpc>
            </a:pPr>
            <a:r>
              <a:rPr sz="4000" b="1">
                <a:solidFill>
                  <a:srgbClr val="FFFFFF"/>
                </a:solidFill>
                <a:latin typeface="Giorgio Sans"/>
                <a:cs typeface="Giorgio Sans"/>
              </a:rPr>
              <a:t> </a:t>
            </a:r>
            <a:endParaRPr lang="en-US" sz="4000" b="1" dirty="0">
              <a:solidFill>
                <a:srgbClr val="FFFFFF"/>
              </a:solidFill>
              <a:latin typeface="Giorgio Sans"/>
              <a:cs typeface="Giorgio Sans"/>
            </a:endParaRPr>
          </a:p>
          <a:p>
            <a:pPr marL="12700" algn="ctr"/>
            <a:r>
              <a:rPr lang="fr-FR" sz="4000" b="1" spc="-45" dirty="0">
                <a:solidFill>
                  <a:srgbClr val="FFFFFF"/>
                </a:solidFill>
                <a:latin typeface="Giorgio Sans"/>
                <a:cs typeface="Giorgio Sans"/>
              </a:rPr>
              <a:t>MEILLEURES PRATIQUES D'ÉDUCATEURS DANS LE MONDE</a:t>
            </a:r>
            <a:endParaRPr sz="4000" b="1" spc="-45" dirty="0">
              <a:solidFill>
                <a:srgbClr val="FFFFFF"/>
              </a:solidFill>
              <a:latin typeface="Giorgio Sans"/>
              <a:cs typeface="Giorgio Sans"/>
            </a:endParaRPr>
          </a:p>
        </p:txBody>
      </p:sp>
      <p:sp>
        <p:nvSpPr>
          <p:cNvPr id="5" name="object 5"/>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163988"/>
            <a:ext cx="8172200" cy="984885"/>
          </a:xfrm>
          <a:prstGeom prst="rect">
            <a:avLst/>
          </a:prstGeom>
        </p:spPr>
        <p:txBody>
          <a:bodyPr vert="horz" wrap="square" lIns="0" tIns="0" rIns="0" bIns="0" rtlCol="0">
            <a:spAutoFit/>
          </a:bodyPr>
          <a:lstStyle/>
          <a:p>
            <a:pPr marL="12700"/>
            <a:r>
              <a:rPr lang="fr-FR" sz="3200" spc="85" dirty="0"/>
              <a:t>FORAM INITIATIVES &amp; </a:t>
            </a:r>
            <a:br>
              <a:rPr lang="fr-FR" sz="3200" spc="85" dirty="0"/>
            </a:br>
            <a:r>
              <a:rPr lang="fr-FR" sz="3200" spc="85" dirty="0"/>
              <a:t>LA PLUS GRANDE LEÇON DU MONDE</a:t>
            </a:r>
            <a:endParaRPr lang="fr-FR" sz="3200" spc="95" dirty="0"/>
          </a:p>
        </p:txBody>
      </p:sp>
      <p:sp>
        <p:nvSpPr>
          <p:cNvPr id="3" name="object 3"/>
          <p:cNvSpPr/>
          <p:nvPr/>
        </p:nvSpPr>
        <p:spPr>
          <a:xfrm>
            <a:off x="540000" y="11906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txBox="1"/>
          <p:nvPr/>
        </p:nvSpPr>
        <p:spPr>
          <a:xfrm>
            <a:off x="546100" y="1190625"/>
            <a:ext cx="9677400" cy="5909310"/>
          </a:xfrm>
          <a:prstGeom prst="rect">
            <a:avLst/>
          </a:prstGeom>
        </p:spPr>
        <p:txBody>
          <a:bodyPr vert="horz" wrap="square" lIns="0" tIns="0" rIns="0" bIns="0" rtlCol="0">
            <a:spAutoFit/>
          </a:bodyPr>
          <a:lstStyle/>
          <a:p>
            <a:r>
              <a:rPr lang="fr-FR" sz="1200" dirty="0">
                <a:latin typeface="Giorgio Sans"/>
              </a:rPr>
              <a:t> </a:t>
            </a:r>
          </a:p>
          <a:p>
            <a:r>
              <a:rPr lang="fr-FR" sz="1200" dirty="0">
                <a:latin typeface="Giorgio Sans"/>
              </a:rPr>
              <a:t>Coordonnée au Bénin par l’ONG FORAM Initiatives en collaboration avec la Direction Générale de la Coordination et du Suivi des ODD (Ministère du Plan et du Développement), La plus grande leçon du monde est un projet éducatif et collaboratif visant à promouvoir les objectifs mondiaux de développement durable annoncés par les Nations Unies grâce aux efforts conjugués de l’UNICEF, de l’UNESCO et de Project </a:t>
            </a:r>
            <a:r>
              <a:rPr lang="fr-FR" sz="1200" dirty="0" err="1">
                <a:latin typeface="Giorgio Sans"/>
              </a:rPr>
              <a:t>Every</a:t>
            </a:r>
            <a:r>
              <a:rPr lang="fr-FR" sz="1200" dirty="0">
                <a:latin typeface="Giorgio Sans"/>
              </a:rPr>
              <a:t> One. Cette initiative permet aux enfants de comprendre comment les problèmes représentés par les Objectifs mondiaux affectent leurs vies et leurs environnements, au quotidien. Grâce à cet apprentissage, les enfants sont inspirés à intervenir sur ces problèmes. Nous estimons que ce soit l’effet cumulé de leurs actions qui contribuera à un progrès soutenu sur les Objectifs, une transformation des normes et des comportements sociaux, ainsi que la transformation de la prochaine génération, en citoyens engagés. Notre souhait est que les enfants fassent partie d’une génération extraordinaire et heureuse. </a:t>
            </a:r>
          </a:p>
          <a:p>
            <a:endParaRPr lang="fr-FR" sz="1200" dirty="0">
              <a:latin typeface="Giorgio Sans"/>
            </a:endParaRPr>
          </a:p>
          <a:p>
            <a:r>
              <a:rPr lang="fr-FR" sz="1200" dirty="0">
                <a:latin typeface="Giorgio Sans"/>
              </a:rPr>
              <a:t>Notre ambition est ancrée dans les Objectifs eux-mêmes (par le biais de la cible 4.7: «</a:t>
            </a:r>
            <a:r>
              <a:rPr lang="fr-FR" sz="1200" i="1" dirty="0">
                <a:latin typeface="Giorgio Sans"/>
              </a:rPr>
              <a:t>D'ici à 2030, veiller à ce que tous les élèves acquièrent les connaissances et les compétences nécessaires pour promouvoir le développement durable, notamment par le biais de l'éducation au développement durable et à des modes de vie durables, aux droits de l'homme, à l'égalité des sexes, à la promotion d'une culture de la paix et de la non-violence , citoyenneté mondiale et valorisation de la diversité culturelle et de la contribution de la culture au développement durable.</a:t>
            </a:r>
            <a:r>
              <a:rPr lang="fr-FR" sz="1200" dirty="0">
                <a:latin typeface="Giorgio Sans"/>
              </a:rPr>
              <a:t>» et </a:t>
            </a:r>
            <a:r>
              <a:rPr lang="fr-FR" sz="1200" b="1" u="sng" dirty="0">
                <a:latin typeface="Giorgio Sans"/>
              </a:rPr>
              <a:t>la cible 12.8 priorisée par le Bénin</a:t>
            </a:r>
            <a:r>
              <a:rPr lang="fr-FR" sz="1200" dirty="0">
                <a:latin typeface="Giorgio Sans"/>
              </a:rPr>
              <a:t>: « </a:t>
            </a:r>
            <a:r>
              <a:rPr lang="fr-FR" sz="1200" b="1" i="1" dirty="0">
                <a:latin typeface="Giorgio Sans"/>
              </a:rPr>
              <a:t>D’ici à 2030, faire en sorte que toutes les personnes, partout dans le monde, aient les informations et connaissances nécessaires au développement durable et à un style de vie en harmonie avec la nature</a:t>
            </a:r>
            <a:r>
              <a:rPr lang="fr-FR" sz="1200" dirty="0">
                <a:latin typeface="Giorgio Sans"/>
              </a:rPr>
              <a:t>.» ). Nos actions nous permettront d’atteindre cette ambition dans notre pays et LPGLM est à utiliser comme opportunité pour démontrer l’engagement du Gouvernement béninois sur l’agenda 2030. Notre espoir est que cette initiative progresse et s’améliore au fil des ans.</a:t>
            </a:r>
          </a:p>
          <a:p>
            <a:r>
              <a:rPr lang="fr-FR" sz="1200" dirty="0">
                <a:latin typeface="Giorgio Sans"/>
              </a:rPr>
              <a:t> </a:t>
            </a:r>
          </a:p>
          <a:p>
            <a:r>
              <a:rPr lang="fr-FR" sz="1200" dirty="0">
                <a:latin typeface="Giorgio Sans"/>
              </a:rPr>
              <a:t>L’ONG « Formation, Orientation, Recyclage et Renforcement des Aptitudes Managériales » (Centre FORAM Initiatives) a été créée en novembre 2008. Enregistrée officiellement à la préfecture de Porto-Novo en vertu de la loi 1901  sous le n° 2011/015 SG/STCCDI/SA du 22 février 2011, elle est parue au Journal Officiel du 1er mars 2012 aux pages 163 et 164. </a:t>
            </a:r>
          </a:p>
          <a:p>
            <a:r>
              <a:rPr lang="fr-FR" sz="1200" dirty="0">
                <a:latin typeface="Giorgio Sans"/>
              </a:rPr>
              <a:t>	</a:t>
            </a:r>
          </a:p>
          <a:p>
            <a:r>
              <a:rPr lang="fr-FR" sz="1200" dirty="0">
                <a:latin typeface="Giorgio Sans"/>
              </a:rPr>
              <a:t>FORAM Initiatives se concentre sur les programmes d’éducation citoyenne et entrepreneuriale dans les écoles, lycées et collèges du Bénin.  Elle développe également des initiatives participant de l’employabilité et de l’insertion professionnelle des jeunes. Notre approche consiste en l’adaptation des programmes internationaux au contexte local pour  offrir la chance aux enfants et jeunes béninois de devenir de véritables agents de changement conscients des défis auxquels notre planète est confrontée. C’est pourquoi nous collaborons avec des parties prenantes situées aux quatre coins du monde, concevons des ressources et renforçons périodiquement nos capacités. De cette manière, nous répondons par des interventions pertinentes en utilisant les ressources disponibles de la meilleure façon possible tout en ayant un plus grand impact sur la notre groupe cible.</a:t>
            </a:r>
          </a:p>
          <a:p>
            <a:endParaRPr lang="fr-FR" sz="1200" dirty="0">
              <a:latin typeface="Giorgio Sans"/>
            </a:endParaRPr>
          </a:p>
        </p:txBody>
      </p:sp>
      <p:sp>
        <p:nvSpPr>
          <p:cNvPr id="8" name="object 8"/>
          <p:cNvSpPr/>
          <p:nvPr/>
        </p:nvSpPr>
        <p:spPr>
          <a:xfrm>
            <a:off x="11214100" y="1038225"/>
            <a:ext cx="180340" cy="180340"/>
          </a:xfrm>
          <a:custGeom>
            <a:avLst/>
            <a:gdLst/>
            <a:ahLst/>
            <a:cxnLst/>
            <a:rect l="l" t="t" r="r" b="b"/>
            <a:pathLst>
              <a:path w="180339" h="180339">
                <a:moveTo>
                  <a:pt x="0" y="0"/>
                </a:moveTo>
                <a:lnTo>
                  <a:pt x="0" y="179997"/>
                </a:lnTo>
                <a:lnTo>
                  <a:pt x="179997" y="179997"/>
                </a:lnTo>
                <a:lnTo>
                  <a:pt x="0" y="0"/>
                </a:lnTo>
                <a:close/>
              </a:path>
            </a:pathLst>
          </a:custGeom>
          <a:solidFill>
            <a:srgbClr val="F4F4F4"/>
          </a:solidFill>
        </p:spPr>
        <p:txBody>
          <a:bodyPr wrap="square" lIns="0" tIns="0" rIns="0" bIns="0" rtlCol="0"/>
          <a:lstStyle/>
          <a:p>
            <a:endParaRPr/>
          </a:p>
        </p:txBody>
      </p:sp>
      <p:pic>
        <p:nvPicPr>
          <p:cNvPr id="9" name="Picture 2" descr="H:\LPGLDM.png"/>
          <p:cNvPicPr>
            <a:picLocks noChangeAspect="1" noChangeArrowheads="1"/>
          </p:cNvPicPr>
          <p:nvPr/>
        </p:nvPicPr>
        <p:blipFill>
          <a:blip r:embed="rId2" cstate="print"/>
          <a:srcRect/>
          <a:stretch>
            <a:fillRect/>
          </a:stretch>
        </p:blipFill>
        <p:spPr bwMode="auto">
          <a:xfrm>
            <a:off x="8347096" y="280963"/>
            <a:ext cx="1928826" cy="863654"/>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281940"/>
            <a:ext cx="8553200" cy="984885"/>
          </a:xfrm>
          <a:prstGeom prst="rect">
            <a:avLst/>
          </a:prstGeom>
        </p:spPr>
        <p:txBody>
          <a:bodyPr vert="horz" wrap="square" lIns="0" tIns="0" rIns="0" bIns="0" rtlCol="0">
            <a:spAutoFit/>
          </a:bodyPr>
          <a:lstStyle/>
          <a:p>
            <a:pPr marL="12700"/>
            <a:r>
              <a:rPr lang="en-US" sz="3200" spc="10" dirty="0"/>
              <a:t>LAISSEZ-VOUS INSPIRER PAR </a:t>
            </a:r>
            <a:br>
              <a:rPr lang="en-US" sz="3200" spc="10" dirty="0"/>
            </a:br>
            <a:r>
              <a:rPr lang="en-US" sz="3200" spc="10" dirty="0"/>
              <a:t>D’AUTRES EDUCATEURS</a:t>
            </a:r>
            <a:endParaRPr sz="3200" spc="85" dirty="0"/>
          </a:p>
        </p:txBody>
      </p:sp>
      <p:sp>
        <p:nvSpPr>
          <p:cNvPr id="3" name="object 3"/>
          <p:cNvSpPr/>
          <p:nvPr/>
        </p:nvSpPr>
        <p:spPr>
          <a:xfrm>
            <a:off x="540000" y="14192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8" name="object 8"/>
          <p:cNvSpPr/>
          <p:nvPr/>
        </p:nvSpPr>
        <p:spPr>
          <a:xfrm>
            <a:off x="465397" y="1887624"/>
            <a:ext cx="9611991" cy="5215762"/>
          </a:xfrm>
          <a:custGeom>
            <a:avLst/>
            <a:gdLst/>
            <a:ahLst/>
            <a:cxnLst/>
            <a:rect l="l" t="t" r="r" b="b"/>
            <a:pathLst>
              <a:path w="4716145" h="2474595">
                <a:moveTo>
                  <a:pt x="0" y="2474417"/>
                </a:moveTo>
                <a:lnTo>
                  <a:pt x="4716005" y="2474417"/>
                </a:lnTo>
                <a:lnTo>
                  <a:pt x="4716005" y="0"/>
                </a:lnTo>
                <a:lnTo>
                  <a:pt x="0" y="0"/>
                </a:lnTo>
                <a:lnTo>
                  <a:pt x="0" y="2474417"/>
                </a:lnTo>
                <a:close/>
              </a:path>
            </a:pathLst>
          </a:custGeom>
          <a:solidFill>
            <a:srgbClr val="F4F4F4"/>
          </a:solidFill>
        </p:spPr>
        <p:txBody>
          <a:bodyPr wrap="square" lIns="0" tIns="0" rIns="0" bIns="0" rtlCol="0"/>
          <a:lstStyle/>
          <a:p>
            <a:endParaRPr/>
          </a:p>
        </p:txBody>
      </p:sp>
      <p:sp>
        <p:nvSpPr>
          <p:cNvPr id="7" name="object 7"/>
          <p:cNvSpPr txBox="1"/>
          <p:nvPr/>
        </p:nvSpPr>
        <p:spPr>
          <a:xfrm>
            <a:off x="774700" y="2028825"/>
            <a:ext cx="2069576" cy="769441"/>
          </a:xfrm>
          <a:prstGeom prst="rect">
            <a:avLst/>
          </a:prstGeom>
        </p:spPr>
        <p:txBody>
          <a:bodyPr vert="horz" wrap="square" lIns="0" tIns="0" rIns="0" bIns="0" rtlCol="0">
            <a:spAutoFit/>
          </a:bodyPr>
          <a:lstStyle/>
          <a:p>
            <a:pPr marL="12700"/>
            <a:r>
              <a:rPr lang="fr-FR" sz="1000" b="1" spc="10" dirty="0">
                <a:solidFill>
                  <a:srgbClr val="EC6411"/>
                </a:solidFill>
                <a:latin typeface="Apex New"/>
                <a:cs typeface="Apex New"/>
              </a:rPr>
              <a:t>Parole , chanson et rap</a:t>
            </a:r>
            <a:br>
              <a:rPr lang="fr-FR" sz="1000" dirty="0"/>
            </a:br>
            <a:r>
              <a:rPr lang="fr-FR" sz="1000" dirty="0"/>
              <a:t>sur l'égalité des sexes au </a:t>
            </a:r>
            <a:r>
              <a:rPr lang="fr-FR" sz="1000" dirty="0">
                <a:solidFill>
                  <a:srgbClr val="0000FF"/>
                </a:solidFill>
              </a:rPr>
              <a:t>Swaziland</a:t>
            </a:r>
            <a:r>
              <a:rPr lang="fr-FR" sz="1000" dirty="0"/>
              <a:t>, une reprise de chanson et une routine de danse en </a:t>
            </a:r>
            <a:r>
              <a:rPr lang="fr-FR" sz="1000" dirty="0">
                <a:solidFill>
                  <a:srgbClr val="0000FF"/>
                </a:solidFill>
              </a:rPr>
              <a:t>Irlande</a:t>
            </a:r>
            <a:r>
              <a:rPr lang="fr-FR" sz="1000" dirty="0"/>
              <a:t>, et une chanson d'</a:t>
            </a:r>
            <a:r>
              <a:rPr lang="fr-FR" sz="1000" dirty="0">
                <a:solidFill>
                  <a:srgbClr val="0000FF"/>
                </a:solidFill>
              </a:rPr>
              <a:t>Afrique du Sud</a:t>
            </a:r>
            <a:endParaRPr sz="1000" dirty="0">
              <a:solidFill>
                <a:srgbClr val="0000FF"/>
              </a:solidFill>
              <a:latin typeface="Apex New"/>
              <a:cs typeface="Apex New"/>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700" y="2856451"/>
            <a:ext cx="2069576" cy="1164137"/>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22483"/>
          <a:stretch/>
        </p:blipFill>
        <p:spPr>
          <a:xfrm>
            <a:off x="3289300" y="2856451"/>
            <a:ext cx="1752600" cy="1152000"/>
          </a:xfrm>
          <a:prstGeom prst="rect">
            <a:avLst/>
          </a:prstGeom>
        </p:spPr>
      </p:pic>
      <p:sp>
        <p:nvSpPr>
          <p:cNvPr id="15" name="object 7"/>
          <p:cNvSpPr txBox="1"/>
          <p:nvPr/>
        </p:nvSpPr>
        <p:spPr>
          <a:xfrm>
            <a:off x="3311912" y="2100560"/>
            <a:ext cx="1653788" cy="461665"/>
          </a:xfrm>
          <a:prstGeom prst="rect">
            <a:avLst/>
          </a:prstGeom>
        </p:spPr>
        <p:txBody>
          <a:bodyPr vert="horz" wrap="square" lIns="0" tIns="0" rIns="0" bIns="0" rtlCol="0">
            <a:spAutoFit/>
          </a:bodyPr>
          <a:lstStyle/>
          <a:p>
            <a:pPr marL="12700"/>
            <a:r>
              <a:rPr lang="fr-FR" sz="1000" b="1" spc="10" dirty="0">
                <a:solidFill>
                  <a:srgbClr val="EC6411"/>
                </a:solidFill>
                <a:latin typeface="Apex New"/>
                <a:cs typeface="Apex New"/>
              </a:rPr>
              <a:t>Développer et partager des plans d'action pour le changement </a:t>
            </a:r>
            <a:r>
              <a:rPr lang="fr-FR" sz="1000" dirty="0"/>
              <a:t>en </a:t>
            </a:r>
            <a:r>
              <a:rPr lang="fr-FR" sz="1000" dirty="0">
                <a:solidFill>
                  <a:srgbClr val="0000FF"/>
                </a:solidFill>
              </a:rPr>
              <a:t>Géorgie</a:t>
            </a:r>
            <a:endParaRPr sz="1000" dirty="0">
              <a:solidFill>
                <a:srgbClr val="0000FF"/>
              </a:solidFill>
              <a:latin typeface="Apex New"/>
              <a:cs typeface="Apex New"/>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924" y="2856451"/>
            <a:ext cx="1780048" cy="1186699"/>
          </a:xfrm>
          <a:prstGeom prst="rect">
            <a:avLst/>
          </a:prstGeom>
        </p:spPr>
      </p:pic>
      <p:sp>
        <p:nvSpPr>
          <p:cNvPr id="18" name="object 7"/>
          <p:cNvSpPr txBox="1"/>
          <p:nvPr/>
        </p:nvSpPr>
        <p:spPr>
          <a:xfrm>
            <a:off x="5499100" y="2105025"/>
            <a:ext cx="1653788" cy="461665"/>
          </a:xfrm>
          <a:prstGeom prst="rect">
            <a:avLst/>
          </a:prstGeom>
        </p:spPr>
        <p:txBody>
          <a:bodyPr vert="horz" wrap="square" lIns="0" tIns="0" rIns="0" bIns="0" rtlCol="0">
            <a:spAutoFit/>
          </a:bodyPr>
          <a:lstStyle/>
          <a:p>
            <a:pPr marL="12700"/>
            <a:r>
              <a:rPr lang="fr-FR" sz="1000" b="1" spc="10" dirty="0">
                <a:solidFill>
                  <a:srgbClr val="EC6411"/>
                </a:solidFill>
                <a:latin typeface="Apex New"/>
                <a:cs typeface="Apex New"/>
              </a:rPr>
              <a:t>Prenez votre cours en plein air</a:t>
            </a:r>
            <a:br>
              <a:rPr lang="fr-FR" sz="1000" dirty="0"/>
            </a:br>
            <a:r>
              <a:rPr lang="fr-FR" sz="1000" dirty="0"/>
              <a:t>Comme celui-ci en </a:t>
            </a:r>
            <a:r>
              <a:rPr lang="fr-FR" sz="1000" dirty="0">
                <a:solidFill>
                  <a:srgbClr val="0000FF"/>
                </a:solidFill>
              </a:rPr>
              <a:t>Thaïlande</a:t>
            </a:r>
            <a:endParaRPr sz="1000" dirty="0">
              <a:solidFill>
                <a:srgbClr val="0000FF"/>
              </a:solidFill>
              <a:latin typeface="Apex New"/>
              <a:cs typeface="Apex New"/>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960" y="2846926"/>
            <a:ext cx="1559607" cy="1161525"/>
          </a:xfrm>
          <a:prstGeom prst="rect">
            <a:avLst/>
          </a:prstGeom>
        </p:spPr>
      </p:pic>
      <p:sp>
        <p:nvSpPr>
          <p:cNvPr id="21" name="object 7"/>
          <p:cNvSpPr txBox="1"/>
          <p:nvPr/>
        </p:nvSpPr>
        <p:spPr>
          <a:xfrm>
            <a:off x="7661936" y="2109334"/>
            <a:ext cx="1653788" cy="615553"/>
          </a:xfrm>
          <a:prstGeom prst="rect">
            <a:avLst/>
          </a:prstGeom>
        </p:spPr>
        <p:txBody>
          <a:bodyPr vert="horz" wrap="square" lIns="0" tIns="0" rIns="0" bIns="0" rtlCol="0">
            <a:spAutoFit/>
          </a:bodyPr>
          <a:lstStyle/>
          <a:p>
            <a:pPr marL="12700"/>
            <a:r>
              <a:rPr lang="fr-FR" sz="1000" b="1" spc="10" dirty="0">
                <a:solidFill>
                  <a:srgbClr val="EC6411"/>
                </a:solidFill>
                <a:latin typeface="Apex New"/>
                <a:cs typeface="Apex New"/>
              </a:rPr>
              <a:t>Prenez votre leçon dans la rue et passez le message maintenant</a:t>
            </a:r>
            <a:r>
              <a:rPr lang="fr-FR" sz="1000" dirty="0"/>
              <a:t>. Comme celui-ci à </a:t>
            </a:r>
            <a:r>
              <a:rPr lang="fr-FR" sz="1000" dirty="0">
                <a:solidFill>
                  <a:srgbClr val="0000FF"/>
                </a:solidFill>
              </a:rPr>
              <a:t>Londres, Royaume-Uni</a:t>
            </a:r>
            <a:endParaRPr sz="1000" dirty="0">
              <a:solidFill>
                <a:srgbClr val="0000FF"/>
              </a:solidFill>
              <a:latin typeface="Apex New"/>
              <a:cs typeface="Apex New"/>
            </a:endParaRPr>
          </a:p>
        </p:txBody>
      </p:sp>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t="28400" b="-25961"/>
          <a:stretch/>
        </p:blipFill>
        <p:spPr>
          <a:xfrm>
            <a:off x="774700" y="4495505"/>
            <a:ext cx="2066401" cy="1648120"/>
          </a:xfrm>
          <a:prstGeom prst="rect">
            <a:avLst/>
          </a:prstGeom>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6720" t="1" r="-6720" b="11174"/>
          <a:stretch/>
        </p:blipFill>
        <p:spPr>
          <a:xfrm>
            <a:off x="3308952" y="4502955"/>
            <a:ext cx="1876459" cy="1171439"/>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9473" y="4502955"/>
            <a:ext cx="1784652" cy="1166059"/>
          </a:xfrm>
          <a:prstGeom prst="rect">
            <a:avLst/>
          </a:prstGeom>
        </p:spPr>
      </p:pic>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t="23387" b="-23387"/>
          <a:stretch/>
        </p:blipFill>
        <p:spPr>
          <a:xfrm>
            <a:off x="7666499" y="4495505"/>
            <a:ext cx="1548588" cy="1526556"/>
          </a:xfrm>
          <a:prstGeom prst="rect">
            <a:avLst/>
          </a:prstGeom>
        </p:spPr>
      </p:pic>
      <p:sp>
        <p:nvSpPr>
          <p:cNvPr id="26" name="object 7"/>
          <p:cNvSpPr txBox="1"/>
          <p:nvPr/>
        </p:nvSpPr>
        <p:spPr>
          <a:xfrm>
            <a:off x="774700" y="6070117"/>
            <a:ext cx="1653788" cy="769441"/>
          </a:xfrm>
          <a:prstGeom prst="rect">
            <a:avLst/>
          </a:prstGeom>
        </p:spPr>
        <p:txBody>
          <a:bodyPr vert="horz" wrap="square" lIns="0" tIns="0" rIns="0" bIns="0" rtlCol="0">
            <a:spAutoFit/>
          </a:bodyPr>
          <a:lstStyle/>
          <a:p>
            <a:pPr marL="12700"/>
            <a:r>
              <a:rPr lang="fr-FR" sz="1000" b="1" spc="10" dirty="0">
                <a:solidFill>
                  <a:srgbClr val="EC6411"/>
                </a:solidFill>
                <a:latin typeface="Apex New"/>
                <a:cs typeface="Apex New"/>
              </a:rPr>
              <a:t>Organisez un modèle de débat comme à l'ONU ou sur les objectifs mondiaux avec des élèves plus âgés</a:t>
            </a:r>
            <a:r>
              <a:rPr lang="fr-FR" sz="1000" dirty="0"/>
              <a:t>, comme celui-ci en </a:t>
            </a:r>
            <a:r>
              <a:rPr lang="fr-FR" sz="1000" dirty="0">
                <a:solidFill>
                  <a:srgbClr val="0000FF"/>
                </a:solidFill>
              </a:rPr>
              <a:t>Russie</a:t>
            </a:r>
            <a:endParaRPr sz="1000" dirty="0">
              <a:solidFill>
                <a:srgbClr val="0000FF"/>
              </a:solidFill>
              <a:latin typeface="Apex New"/>
              <a:cs typeface="Apex New"/>
            </a:endParaRPr>
          </a:p>
        </p:txBody>
      </p:sp>
      <p:sp>
        <p:nvSpPr>
          <p:cNvPr id="28" name="object 7"/>
          <p:cNvSpPr txBox="1"/>
          <p:nvPr/>
        </p:nvSpPr>
        <p:spPr>
          <a:xfrm>
            <a:off x="3289300" y="6040648"/>
            <a:ext cx="1653788" cy="923330"/>
          </a:xfrm>
          <a:prstGeom prst="rect">
            <a:avLst/>
          </a:prstGeom>
        </p:spPr>
        <p:txBody>
          <a:bodyPr vert="horz" wrap="square" lIns="0" tIns="0" rIns="0" bIns="0" rtlCol="0">
            <a:spAutoFit/>
          </a:bodyPr>
          <a:lstStyle/>
          <a:p>
            <a:pPr marL="12700"/>
            <a:r>
              <a:rPr lang="fr-FR" sz="1000" b="1" spc="10" dirty="0">
                <a:solidFill>
                  <a:srgbClr val="EC6411"/>
                </a:solidFill>
                <a:latin typeface="Apex New"/>
                <a:cs typeface="Apex New"/>
              </a:rPr>
              <a:t>Créez un échange d’apprentissage entre pairs avec des classes plus âgées qui enseignent aux  plus jeunes </a:t>
            </a:r>
            <a:r>
              <a:rPr lang="fr-FR" sz="1000" dirty="0"/>
              <a:t>comme celle des </a:t>
            </a:r>
            <a:r>
              <a:rPr lang="fr-FR" sz="1000" dirty="0">
                <a:solidFill>
                  <a:srgbClr val="0000FF"/>
                </a:solidFill>
              </a:rPr>
              <a:t>Bermudes</a:t>
            </a:r>
            <a:endParaRPr sz="1000" dirty="0">
              <a:solidFill>
                <a:srgbClr val="0000FF"/>
              </a:solidFill>
              <a:latin typeface="Apex New"/>
              <a:cs typeface="Apex New"/>
            </a:endParaRPr>
          </a:p>
        </p:txBody>
      </p:sp>
      <p:sp>
        <p:nvSpPr>
          <p:cNvPr id="29" name="object 7"/>
          <p:cNvSpPr txBox="1"/>
          <p:nvPr/>
        </p:nvSpPr>
        <p:spPr>
          <a:xfrm>
            <a:off x="5422900" y="6067425"/>
            <a:ext cx="1653788" cy="923330"/>
          </a:xfrm>
          <a:prstGeom prst="rect">
            <a:avLst/>
          </a:prstGeom>
        </p:spPr>
        <p:txBody>
          <a:bodyPr vert="horz" wrap="square" lIns="0" tIns="0" rIns="0" bIns="0" rtlCol="0">
            <a:spAutoFit/>
          </a:bodyPr>
          <a:lstStyle/>
          <a:p>
            <a:pPr marL="12700"/>
            <a:r>
              <a:rPr lang="fr-FR" sz="1000" b="1" spc="10" dirty="0">
                <a:solidFill>
                  <a:srgbClr val="EC6411"/>
                </a:solidFill>
                <a:latin typeface="Apex New"/>
                <a:cs typeface="Apex New"/>
              </a:rPr>
              <a:t>Demandez aux élèves de créer des dessins animés image par image pour vérifier la compréhension d'un nouveau vocabulaire </a:t>
            </a:r>
            <a:r>
              <a:rPr lang="fr-FR" sz="1000" dirty="0"/>
              <a:t>comme celui-ci en </a:t>
            </a:r>
            <a:r>
              <a:rPr lang="fr-FR" sz="1000" dirty="0">
                <a:solidFill>
                  <a:srgbClr val="0000FF"/>
                </a:solidFill>
              </a:rPr>
              <a:t>Espagne</a:t>
            </a:r>
            <a:r>
              <a:rPr lang="fr-FR" sz="1000" dirty="0"/>
              <a:t>.</a:t>
            </a:r>
            <a:endParaRPr sz="1000" dirty="0">
              <a:latin typeface="Apex New"/>
              <a:cs typeface="Apex New"/>
            </a:endParaRPr>
          </a:p>
        </p:txBody>
      </p:sp>
      <p:sp>
        <p:nvSpPr>
          <p:cNvPr id="30" name="object 7"/>
          <p:cNvSpPr txBox="1"/>
          <p:nvPr/>
        </p:nvSpPr>
        <p:spPr>
          <a:xfrm>
            <a:off x="7661936" y="6066359"/>
            <a:ext cx="1875764" cy="769441"/>
          </a:xfrm>
          <a:prstGeom prst="rect">
            <a:avLst/>
          </a:prstGeom>
        </p:spPr>
        <p:txBody>
          <a:bodyPr vert="horz" wrap="square" lIns="0" tIns="0" rIns="0" bIns="0" rtlCol="0">
            <a:spAutoFit/>
          </a:bodyPr>
          <a:lstStyle/>
          <a:p>
            <a:pPr marL="12700"/>
            <a:r>
              <a:rPr lang="fr-FR" sz="1000" b="1" spc="10" dirty="0">
                <a:solidFill>
                  <a:srgbClr val="EC6411"/>
                </a:solidFill>
                <a:latin typeface="Apex New"/>
                <a:cs typeface="Apex New"/>
              </a:rPr>
              <a:t>Créez des expositions d'art et de danse pour exprimer les interprétations des objectifs </a:t>
            </a:r>
            <a:r>
              <a:rPr lang="fr-FR" sz="1000" dirty="0"/>
              <a:t>telles que celle en </a:t>
            </a:r>
            <a:r>
              <a:rPr lang="fr-FR" sz="1000" dirty="0">
                <a:solidFill>
                  <a:srgbClr val="0000FF"/>
                </a:solidFill>
              </a:rPr>
              <a:t>Colombie </a:t>
            </a:r>
            <a:r>
              <a:rPr lang="fr-FR" sz="1000" dirty="0"/>
              <a:t>pour l'égalité des sexes.</a:t>
            </a:r>
            <a:endParaRPr sz="1000" dirty="0">
              <a:latin typeface="Apex New"/>
              <a:cs typeface="Apex New"/>
            </a:endParaRPr>
          </a:p>
        </p:txBody>
      </p:sp>
      <p:pic>
        <p:nvPicPr>
          <p:cNvPr id="27" name="Picture 2" descr="H:\LPGLDM.png"/>
          <p:cNvPicPr>
            <a:picLocks noChangeAspect="1" noChangeArrowheads="1"/>
          </p:cNvPicPr>
          <p:nvPr/>
        </p:nvPicPr>
        <p:blipFill>
          <a:blip r:embed="rId11" cstate="print"/>
          <a:srcRect/>
          <a:stretch>
            <a:fillRect/>
          </a:stretch>
        </p:blipFill>
        <p:spPr bwMode="auto">
          <a:xfrm>
            <a:off x="8204220" y="280963"/>
            <a:ext cx="1928826" cy="863654"/>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0004" y="1872005"/>
            <a:ext cx="9611995" cy="4140200"/>
          </a:xfrm>
          <a:custGeom>
            <a:avLst/>
            <a:gdLst/>
            <a:ahLst/>
            <a:cxnLst/>
            <a:rect l="l" t="t" r="r" b="b"/>
            <a:pathLst>
              <a:path w="9611995" h="4140200">
                <a:moveTo>
                  <a:pt x="0" y="4139996"/>
                </a:moveTo>
                <a:lnTo>
                  <a:pt x="9611995" y="4139996"/>
                </a:lnTo>
                <a:lnTo>
                  <a:pt x="9611995" y="0"/>
                </a:lnTo>
                <a:lnTo>
                  <a:pt x="0" y="0"/>
                </a:lnTo>
                <a:lnTo>
                  <a:pt x="0" y="4139996"/>
                </a:lnTo>
                <a:close/>
              </a:path>
            </a:pathLst>
          </a:custGeom>
          <a:solidFill>
            <a:srgbClr val="0075B9"/>
          </a:solidFill>
        </p:spPr>
        <p:txBody>
          <a:bodyPr wrap="square" lIns="0" tIns="0" rIns="0" bIns="0" rtlCol="0"/>
          <a:lstStyle/>
          <a:p>
            <a:endParaRPr/>
          </a:p>
        </p:txBody>
      </p:sp>
      <p:sp>
        <p:nvSpPr>
          <p:cNvPr id="3" name="object 3"/>
          <p:cNvSpPr txBox="1"/>
          <p:nvPr/>
        </p:nvSpPr>
        <p:spPr>
          <a:xfrm>
            <a:off x="622300" y="2067580"/>
            <a:ext cx="9444696" cy="2462213"/>
          </a:xfrm>
          <a:prstGeom prst="rect">
            <a:avLst/>
          </a:prstGeom>
        </p:spPr>
        <p:txBody>
          <a:bodyPr vert="horz" wrap="square" lIns="0" tIns="0" rIns="0" bIns="0" rtlCol="0">
            <a:spAutoFit/>
          </a:bodyPr>
          <a:lstStyle/>
          <a:p>
            <a:pPr marL="12700" algn="ctr"/>
            <a:r>
              <a:rPr lang="fr-FR" sz="4000" b="1" spc="-45" dirty="0">
                <a:solidFill>
                  <a:srgbClr val="FFFFFF"/>
                </a:solidFill>
                <a:latin typeface="Giorgio Sans"/>
                <a:cs typeface="Giorgio Sans"/>
              </a:rPr>
              <a:t>CINQIEME </a:t>
            </a:r>
            <a:r>
              <a:rPr sz="4000" b="1" spc="-45" dirty="0">
                <a:solidFill>
                  <a:srgbClr val="FFFFFF"/>
                </a:solidFill>
                <a:latin typeface="Giorgio Sans"/>
                <a:cs typeface="Giorgio Sans"/>
              </a:rPr>
              <a:t>PART</a:t>
            </a:r>
            <a:r>
              <a:rPr lang="fr-FR" sz="4000" b="1" spc="-45" dirty="0">
                <a:solidFill>
                  <a:srgbClr val="FFFFFF"/>
                </a:solidFill>
                <a:latin typeface="Giorgio Sans"/>
                <a:cs typeface="Giorgio Sans"/>
              </a:rPr>
              <a:t>IE</a:t>
            </a:r>
            <a:r>
              <a:rPr lang="en-US" sz="4000" b="1" dirty="0">
                <a:solidFill>
                  <a:srgbClr val="FFFFFF"/>
                </a:solidFill>
                <a:latin typeface="Giorgio Sans"/>
                <a:cs typeface="Giorgio Sans"/>
              </a:rPr>
              <a:t> </a:t>
            </a:r>
          </a:p>
          <a:p>
            <a:pPr marL="12700" algn="ctr"/>
            <a:endParaRPr lang="en-US" sz="4000" b="1" dirty="0">
              <a:solidFill>
                <a:srgbClr val="FFFFFF"/>
              </a:solidFill>
              <a:latin typeface="Giorgio Sans"/>
              <a:cs typeface="Giorgio Sans"/>
            </a:endParaRPr>
          </a:p>
          <a:p>
            <a:pPr marL="12700" algn="ctr"/>
            <a:r>
              <a:rPr lang="fr-FR" sz="4000" b="1" spc="-45" dirty="0">
                <a:solidFill>
                  <a:srgbClr val="FFFFFF"/>
                </a:solidFill>
                <a:latin typeface="Giorgio Sans"/>
                <a:cs typeface="Giorgio Sans"/>
              </a:rPr>
              <a:t>CRÉEZ ET PARTAGEZ VOTRE PROPRE PLUS GRANDE LEÇON DU MONDE </a:t>
            </a:r>
            <a:endParaRPr sz="4000" b="1" spc="-45" dirty="0">
              <a:solidFill>
                <a:srgbClr val="FFFFFF"/>
              </a:solidFill>
              <a:latin typeface="Giorgio Sans"/>
              <a:cs typeface="Giorgio Sans"/>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5" name="object 5"/>
          <p:cNvSpPr/>
          <p:nvPr/>
        </p:nvSpPr>
        <p:spPr>
          <a:xfrm>
            <a:off x="540000" y="1512003"/>
            <a:ext cx="360045" cy="360045"/>
          </a:xfrm>
          <a:custGeom>
            <a:avLst/>
            <a:gdLst/>
            <a:ahLst/>
            <a:cxnLst/>
            <a:rect l="l" t="t" r="r" b="b"/>
            <a:pathLst>
              <a:path w="360044" h="360044">
                <a:moveTo>
                  <a:pt x="0" y="0"/>
                </a:moveTo>
                <a:lnTo>
                  <a:pt x="0" y="359994"/>
                </a:lnTo>
                <a:lnTo>
                  <a:pt x="359994" y="359994"/>
                </a:lnTo>
                <a:lnTo>
                  <a:pt x="0" y="0"/>
                </a:lnTo>
                <a:close/>
              </a:path>
            </a:pathLst>
          </a:custGeom>
          <a:solidFill>
            <a:srgbClr val="0076B8"/>
          </a:solid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276225"/>
            <a:ext cx="10166100" cy="1477328"/>
          </a:xfrm>
          <a:prstGeom prst="rect">
            <a:avLst/>
          </a:prstGeom>
        </p:spPr>
        <p:txBody>
          <a:bodyPr vert="horz" wrap="square" lIns="0" tIns="0" rIns="0" bIns="0" rtlCol="0">
            <a:spAutoFit/>
          </a:bodyPr>
          <a:lstStyle/>
          <a:p>
            <a:pPr marL="12700"/>
            <a:r>
              <a:rPr lang="fr-FR" sz="3200" dirty="0"/>
              <a:t>ÉLÉMENTS IMPORTANTS POUR</a:t>
            </a:r>
            <a:br>
              <a:rPr lang="fr-FR" sz="3200" dirty="0"/>
            </a:br>
            <a:r>
              <a:rPr lang="fr-FR" sz="3200" dirty="0"/>
              <a:t>FAIRE DE VOTRE LEÇON </a:t>
            </a:r>
            <a:br>
              <a:rPr lang="fr-FR" sz="3200" dirty="0"/>
            </a:br>
            <a:r>
              <a:rPr lang="fr-FR" sz="3200" dirty="0"/>
              <a:t>UNE REUSSITE</a:t>
            </a:r>
            <a:endParaRPr sz="3200" spc="110" dirty="0">
              <a:solidFill>
                <a:schemeClr val="bg1">
                  <a:lumMod val="85000"/>
                </a:schemeClr>
              </a:solidFill>
            </a:endParaRPr>
          </a:p>
        </p:txBody>
      </p:sp>
      <p:sp>
        <p:nvSpPr>
          <p:cNvPr id="3" name="object 3"/>
          <p:cNvSpPr/>
          <p:nvPr/>
        </p:nvSpPr>
        <p:spPr>
          <a:xfrm>
            <a:off x="469900" y="1906906"/>
            <a:ext cx="9611995" cy="45719"/>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4"/>
            <a:ext cx="9611995" cy="45719"/>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txBox="1">
            <a:spLocks noGrp="1"/>
          </p:cNvSpPr>
          <p:nvPr>
            <p:ph sz="half" idx="2"/>
          </p:nvPr>
        </p:nvSpPr>
        <p:spPr>
          <a:xfrm>
            <a:off x="524375" y="2174650"/>
            <a:ext cx="4688840" cy="849592"/>
          </a:xfrm>
          <a:prstGeom prst="rect">
            <a:avLst/>
          </a:prstGeom>
        </p:spPr>
        <p:txBody>
          <a:bodyPr vert="horz" wrap="square" lIns="0" tIns="0" rIns="0" bIns="0" rtlCol="0">
            <a:spAutoFit/>
          </a:bodyPr>
          <a:lstStyle/>
          <a:p>
            <a:pPr marL="12700" algn="l">
              <a:lnSpc>
                <a:spcPts val="2310"/>
              </a:lnSpc>
              <a:spcBef>
                <a:spcPts val="994"/>
              </a:spcBef>
            </a:pPr>
            <a:br>
              <a:rPr lang="en-US" sz="2100" b="1" spc="35" dirty="0">
                <a:solidFill>
                  <a:srgbClr val="0076B8"/>
                </a:solidFill>
                <a:latin typeface="Giorgio Sans"/>
                <a:cs typeface="Giorgio Sans"/>
              </a:rPr>
            </a:br>
            <a:br>
              <a:rPr lang="en-US" sz="2100" b="1" spc="35" dirty="0">
                <a:solidFill>
                  <a:srgbClr val="0076B8"/>
                </a:solidFill>
                <a:latin typeface="Giorgio Sans"/>
                <a:cs typeface="Giorgio Sans"/>
              </a:rPr>
            </a:br>
            <a:endParaRPr sz="1000" dirty="0"/>
          </a:p>
        </p:txBody>
      </p:sp>
      <p:sp>
        <p:nvSpPr>
          <p:cNvPr id="9" name="object 4"/>
          <p:cNvSpPr/>
          <p:nvPr/>
        </p:nvSpPr>
        <p:spPr>
          <a:xfrm>
            <a:off x="540000" y="7337654"/>
            <a:ext cx="9611995" cy="45719"/>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10" name="object 6"/>
          <p:cNvSpPr/>
          <p:nvPr/>
        </p:nvSpPr>
        <p:spPr>
          <a:xfrm>
            <a:off x="5435993" y="2100605"/>
            <a:ext cx="4716145" cy="3738220"/>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pPr marL="12700"/>
            <a:r>
              <a:rPr lang="fr-FR" sz="1400" b="1" cap="all" spc="30" dirty="0">
                <a:solidFill>
                  <a:srgbClr val="0075B9"/>
                </a:solidFill>
                <a:latin typeface="Giorgio Sans"/>
                <a:cs typeface="Giorgio Sans"/>
              </a:rPr>
              <a:t>Essayez d’établir un lien direct entre les objectifs mondiaux et la vie de vos élèves. Les objectifs peuvent sembler un concept abstrait. Plus nous les personnalisons, plus les élèves s’y engageront.</a:t>
            </a:r>
          </a:p>
          <a:p>
            <a:pPr marL="12700">
              <a:lnSpc>
                <a:spcPts val="2310"/>
              </a:lnSpc>
            </a:pPr>
            <a:endParaRPr lang="fr-FR" sz="1200" b="1" cap="all" spc="30" dirty="0">
              <a:solidFill>
                <a:srgbClr val="0075B9"/>
              </a:solidFill>
              <a:latin typeface="Giorgio Sans"/>
            </a:endParaRPr>
          </a:p>
          <a:p>
            <a:pPr marL="12700"/>
            <a:r>
              <a:rPr lang="fr-FR" sz="1200" b="1" dirty="0">
                <a:solidFill>
                  <a:srgbClr val="0070C0"/>
                </a:solidFill>
                <a:latin typeface="Giorgio Sans"/>
              </a:rPr>
              <a:t>Rendez la leçon active</a:t>
            </a:r>
            <a:r>
              <a:rPr lang="fr-FR" sz="1200" dirty="0">
                <a:latin typeface="Giorgio Sans"/>
              </a:rPr>
              <a:t>, utilisez des activités et des défis pour amener les élèves à penser et à voir différemment. Demandez-leur ce qu'ils pensent et écoutez leurs points de vue et leurs idées.</a:t>
            </a:r>
          </a:p>
          <a:p>
            <a:pPr marL="12700"/>
            <a:br>
              <a:rPr lang="fr-FR" sz="1200" dirty="0">
                <a:latin typeface="Giorgio Sans"/>
              </a:rPr>
            </a:br>
            <a:r>
              <a:rPr lang="fr-FR" sz="1200" b="1" dirty="0">
                <a:solidFill>
                  <a:srgbClr val="0070C0"/>
                </a:solidFill>
                <a:latin typeface="Giorgio Sans"/>
              </a:rPr>
              <a:t>Transformer la détermination / l'enthousiasme en action</a:t>
            </a:r>
            <a:r>
              <a:rPr lang="fr-FR" sz="1200" dirty="0">
                <a:latin typeface="Giorgio Sans"/>
              </a:rPr>
              <a:t>,</a:t>
            </a:r>
            <a:br>
              <a:rPr lang="fr-FR" sz="1200" dirty="0">
                <a:latin typeface="Giorgio Sans"/>
              </a:rPr>
            </a:br>
            <a:r>
              <a:rPr lang="fr-FR" sz="1200" dirty="0">
                <a:latin typeface="Giorgio Sans"/>
              </a:rPr>
              <a:t>Donnez à vos élèves les moyens d'agir en leur montrant qu'ils peuvent faire quelque chose pour contribuer personnellement à la réalisation des objectifs - ils peuvent s'engager à éteindre la lumière lorsqu'ils quittent la salle de classe ou ne pas gaspiller les aliments de l'heure du déjeuner. Ils pourraient écrire au représentant de leur gouvernement local ou même au chef d’établissement pour exprimer leur soutien ou demander un changement dans leur communauté.</a:t>
            </a:r>
            <a:endParaRPr lang="en-US" sz="1200" b="1" spc="30" dirty="0">
              <a:solidFill>
                <a:srgbClr val="2C97C8"/>
              </a:solidFill>
              <a:latin typeface="Giorgio Sans"/>
              <a:cs typeface="Giorgio Sans"/>
            </a:endParaRPr>
          </a:p>
        </p:txBody>
      </p:sp>
      <p:sp>
        <p:nvSpPr>
          <p:cNvPr id="11" name="object 8"/>
          <p:cNvSpPr/>
          <p:nvPr/>
        </p:nvSpPr>
        <p:spPr>
          <a:xfrm>
            <a:off x="539795" y="2100604"/>
            <a:ext cx="4716145" cy="5033621"/>
          </a:xfrm>
          <a:custGeom>
            <a:avLst/>
            <a:gdLst/>
            <a:ahLst/>
            <a:cxnLst/>
            <a:rect l="l" t="t" r="r" b="b"/>
            <a:pathLst>
              <a:path w="4716145" h="5220334">
                <a:moveTo>
                  <a:pt x="0" y="5219992"/>
                </a:moveTo>
                <a:lnTo>
                  <a:pt x="4716005" y="5219992"/>
                </a:lnTo>
                <a:lnTo>
                  <a:pt x="4716005" y="0"/>
                </a:lnTo>
                <a:lnTo>
                  <a:pt x="0" y="0"/>
                </a:lnTo>
                <a:lnTo>
                  <a:pt x="0" y="5219992"/>
                </a:lnTo>
                <a:close/>
              </a:path>
            </a:pathLst>
          </a:custGeom>
          <a:solidFill>
            <a:srgbClr val="F4F4F4"/>
          </a:solidFill>
        </p:spPr>
        <p:txBody>
          <a:bodyPr wrap="square" lIns="0" tIns="0" rIns="0" bIns="0" rtlCol="0"/>
          <a:lstStyle/>
          <a:p>
            <a:pPr marL="12700"/>
            <a:r>
              <a:rPr lang="fr-FR" sz="1400" b="1" cap="all" spc="30" dirty="0">
                <a:solidFill>
                  <a:srgbClr val="0075B9"/>
                </a:solidFill>
                <a:latin typeface="Giorgio Sans"/>
                <a:cs typeface="Giorgio Sans"/>
              </a:rPr>
              <a:t>Définissez clairement les résultats d'apprentissage que vous souhaitez atteindre Tous nos plans de cours ont une structure cohérente. Tu peux suivre ça si tu veux.</a:t>
            </a:r>
          </a:p>
          <a:p>
            <a:pPr marL="12700"/>
            <a:endParaRPr lang="fr-FR" sz="1400" b="1" cap="all" spc="30" dirty="0">
              <a:solidFill>
                <a:srgbClr val="0075B9"/>
              </a:solidFill>
              <a:latin typeface="Giorgio Sans"/>
              <a:cs typeface="Giorgio Sans"/>
            </a:endParaRPr>
          </a:p>
          <a:p>
            <a:pPr marL="12700"/>
            <a:r>
              <a:rPr lang="fr-FR" sz="1200" dirty="0">
                <a:latin typeface="Giorgio Sans"/>
              </a:rPr>
              <a:t>PENSEZ À DONNER À CETTE LEÇON UN SENS DIFFÉRENT DES AUTRES. </a:t>
            </a:r>
          </a:p>
          <a:p>
            <a:pPr marL="12700">
              <a:lnSpc>
                <a:spcPts val="2310"/>
              </a:lnSpc>
            </a:pPr>
            <a:endParaRPr lang="fr-FR" sz="1200" dirty="0">
              <a:latin typeface="Giorgio Sans"/>
            </a:endParaRPr>
          </a:p>
          <a:p>
            <a:pPr marL="12700"/>
            <a:r>
              <a:rPr lang="fr-FR" sz="1200" dirty="0">
                <a:latin typeface="Giorgio Sans"/>
              </a:rPr>
              <a:t>Envisagez un paramètre différent pour votre leçon ou un groupe d’élèves différent. Pouvez-vous inviter une personne de votre communauté élargie à participer? Peut-être un chef local. Ou quelqu'un dont le travail les relie à un objectif. 33 ministres de l'Education ont déjà participé à des cours! </a:t>
            </a:r>
          </a:p>
          <a:p>
            <a:pPr marL="12700"/>
            <a:endParaRPr lang="fr-FR" sz="1200" dirty="0">
              <a:latin typeface="Giorgio Sans"/>
            </a:endParaRPr>
          </a:p>
          <a:p>
            <a:pPr marL="12700"/>
            <a:r>
              <a:rPr lang="fr-FR" sz="1400" b="1" cap="all" spc="30" dirty="0">
                <a:solidFill>
                  <a:srgbClr val="0075B9"/>
                </a:solidFill>
                <a:latin typeface="Giorgio Sans"/>
                <a:cs typeface="Giorgio Sans"/>
              </a:rPr>
              <a:t>CONSIDERER COMMENT LES ÉLEVES PEUVENT DEVENIR DES AMBASSADEURS IMMÉDIATS POUR LES OBJECTIFS. </a:t>
            </a:r>
          </a:p>
          <a:p>
            <a:pPr marL="12700">
              <a:lnSpc>
                <a:spcPts val="2310"/>
              </a:lnSpc>
            </a:pPr>
            <a:endParaRPr lang="fr-FR" sz="800" b="1" cap="all" spc="30" dirty="0">
              <a:solidFill>
                <a:srgbClr val="0075B9"/>
              </a:solidFill>
              <a:latin typeface="Giorgio Sans"/>
              <a:cs typeface="Giorgio Sans"/>
            </a:endParaRPr>
          </a:p>
          <a:p>
            <a:pPr marL="12700"/>
            <a:r>
              <a:rPr lang="fr-FR" sz="1200" dirty="0">
                <a:latin typeface="Giorgio Sans"/>
              </a:rPr>
              <a:t>Qu'est-ce qu'ils vont se souvenir qu'ils vont partager avec leur famille? Pouvez-vous leur donner une tâche à faire à la maison? Pourriez-vous leur donner les objectifs à coller immédiatement sur leur réfrigérateur?</a:t>
            </a:r>
            <a:endParaRPr lang="en-US" sz="1200" b="1" spc="10" dirty="0">
              <a:solidFill>
                <a:srgbClr val="00A7D7"/>
              </a:solidFill>
              <a:latin typeface="Giorgio Sans"/>
              <a:cs typeface="Apex New"/>
            </a:endParaRPr>
          </a:p>
        </p:txBody>
      </p:sp>
      <p:sp>
        <p:nvSpPr>
          <p:cNvPr id="12" name="object 14"/>
          <p:cNvSpPr/>
          <p:nvPr/>
        </p:nvSpPr>
        <p:spPr>
          <a:xfrm>
            <a:off x="5256000" y="1944297"/>
            <a:ext cx="180340" cy="160728"/>
          </a:xfrm>
          <a:custGeom>
            <a:avLst/>
            <a:gdLst/>
            <a:ahLst/>
            <a:cxnLst/>
            <a:rect l="l" t="t" r="r" b="b"/>
            <a:pathLst>
              <a:path w="180339" h="180339">
                <a:moveTo>
                  <a:pt x="0" y="0"/>
                </a:moveTo>
                <a:lnTo>
                  <a:pt x="0" y="179997"/>
                </a:lnTo>
                <a:lnTo>
                  <a:pt x="179997" y="179997"/>
                </a:lnTo>
                <a:lnTo>
                  <a:pt x="0" y="0"/>
                </a:lnTo>
                <a:close/>
              </a:path>
            </a:pathLst>
          </a:custGeom>
          <a:solidFill>
            <a:srgbClr val="F4F4F4"/>
          </a:solidFill>
        </p:spPr>
        <p:txBody>
          <a:bodyPr wrap="square" lIns="0" tIns="0" rIns="0" bIns="0" rtlCol="0"/>
          <a:lstStyle/>
          <a:p>
            <a:endParaRPr/>
          </a:p>
        </p:txBody>
      </p:sp>
      <p:sp>
        <p:nvSpPr>
          <p:cNvPr id="13" name="object 15"/>
          <p:cNvSpPr/>
          <p:nvPr/>
        </p:nvSpPr>
        <p:spPr>
          <a:xfrm>
            <a:off x="5041900" y="6600825"/>
            <a:ext cx="180340" cy="160728"/>
          </a:xfrm>
          <a:custGeom>
            <a:avLst/>
            <a:gdLst/>
            <a:ahLst/>
            <a:cxnLst/>
            <a:rect l="l" t="t" r="r" b="b"/>
            <a:pathLst>
              <a:path w="180339" h="180340">
                <a:moveTo>
                  <a:pt x="179997" y="0"/>
                </a:moveTo>
                <a:lnTo>
                  <a:pt x="0" y="0"/>
                </a:lnTo>
                <a:lnTo>
                  <a:pt x="179997" y="179997"/>
                </a:lnTo>
                <a:lnTo>
                  <a:pt x="179997" y="0"/>
                </a:lnTo>
                <a:close/>
              </a:path>
            </a:pathLst>
          </a:custGeom>
          <a:solidFill>
            <a:srgbClr val="F4F4F4"/>
          </a:solidFill>
        </p:spPr>
        <p:txBody>
          <a:bodyPr wrap="square" lIns="0" tIns="0" rIns="0" bIns="0" rtlCol="0"/>
          <a:lstStyle/>
          <a:p>
            <a:endParaRPr/>
          </a:p>
        </p:txBody>
      </p:sp>
      <p:sp>
        <p:nvSpPr>
          <p:cNvPr id="15" name="TextBox 14"/>
          <p:cNvSpPr txBox="1"/>
          <p:nvPr/>
        </p:nvSpPr>
        <p:spPr>
          <a:xfrm>
            <a:off x="5422900" y="6067425"/>
            <a:ext cx="4876800" cy="830997"/>
          </a:xfrm>
          <a:prstGeom prst="rect">
            <a:avLst/>
          </a:prstGeom>
          <a:noFill/>
        </p:spPr>
        <p:txBody>
          <a:bodyPr wrap="square" rtlCol="0">
            <a:spAutoFit/>
          </a:bodyPr>
          <a:lstStyle/>
          <a:p>
            <a:r>
              <a:rPr lang="fr-FR" sz="1200" b="1" dirty="0">
                <a:solidFill>
                  <a:srgbClr val="0070C0"/>
                </a:solidFill>
                <a:latin typeface="Giorgio Sans"/>
              </a:rPr>
              <a:t>N'OUBLIEZ PAS, SI VOUS UTILISEZ DES IMAGES OU DES VIDÉOS DANS VOS LEÇONS, VOUS DEVEZ VOUS ASSURER QU’ELLES NE SONT PAS PROTEGÉES OU SONT EN SOURCE LIBRE</a:t>
            </a:r>
            <a:endParaRPr lang="en-US" sz="1200" b="1" dirty="0">
              <a:solidFill>
                <a:srgbClr val="0070C0"/>
              </a:solidFill>
              <a:latin typeface="Giorgio Sans"/>
            </a:endParaRPr>
          </a:p>
        </p:txBody>
      </p:sp>
      <p:pic>
        <p:nvPicPr>
          <p:cNvPr id="16" name="Picture 2" descr="H:\LPGLDM.png"/>
          <p:cNvPicPr>
            <a:picLocks noChangeAspect="1" noChangeArrowheads="1"/>
          </p:cNvPicPr>
          <p:nvPr/>
        </p:nvPicPr>
        <p:blipFill>
          <a:blip r:embed="rId3" cstate="print"/>
          <a:srcRect/>
          <a:stretch>
            <a:fillRect/>
          </a:stretch>
        </p:blipFill>
        <p:spPr bwMode="auto">
          <a:xfrm>
            <a:off x="8204220" y="280963"/>
            <a:ext cx="1928826" cy="863654"/>
          </a:xfrm>
          <a:prstGeom prst="rect">
            <a:avLst/>
          </a:prstGeom>
          <a:noFill/>
        </p:spPr>
      </p:pic>
    </p:spTree>
    <p:extLst>
      <p:ext uri="{BB962C8B-B14F-4D97-AF65-F5344CB8AC3E}">
        <p14:creationId xmlns:p14="http://schemas.microsoft.com/office/powerpoint/2010/main" val="192073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40000" y="20288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5" name="object 5"/>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pic>
        <p:nvPicPr>
          <p:cNvPr id="10" name="Image 9" descr="D:\FORAM LOGO.png"/>
          <p:cNvPicPr/>
          <p:nvPr/>
        </p:nvPicPr>
        <p:blipFill>
          <a:blip r:embed="rId3" cstate="print"/>
          <a:srcRect/>
          <a:stretch>
            <a:fillRect/>
          </a:stretch>
        </p:blipFill>
        <p:spPr bwMode="auto">
          <a:xfrm>
            <a:off x="3846502" y="495277"/>
            <a:ext cx="3143272" cy="1428760"/>
          </a:xfrm>
          <a:prstGeom prst="rect">
            <a:avLst/>
          </a:prstGeom>
          <a:noFill/>
          <a:ln w="9525">
            <a:noFill/>
            <a:miter lim="800000"/>
            <a:headEnd/>
            <a:tailEnd/>
          </a:ln>
        </p:spPr>
      </p:pic>
      <p:sp>
        <p:nvSpPr>
          <p:cNvPr id="11" name="ZoneTexte 10"/>
          <p:cNvSpPr txBox="1"/>
          <p:nvPr/>
        </p:nvSpPr>
        <p:spPr>
          <a:xfrm>
            <a:off x="488916" y="3424235"/>
            <a:ext cx="9715568" cy="1477328"/>
          </a:xfrm>
          <a:prstGeom prst="rect">
            <a:avLst/>
          </a:prstGeom>
          <a:noFill/>
        </p:spPr>
        <p:txBody>
          <a:bodyPr wrap="square" rtlCol="0">
            <a:spAutoFit/>
          </a:bodyPr>
          <a:lstStyle/>
          <a:p>
            <a:pPr algn="ctr"/>
            <a:r>
              <a:rPr lang="fr-FR" dirty="0">
                <a:latin typeface="Giorgio Sans"/>
              </a:rPr>
              <a:t>ONG Formation, Orientation, Recyclage et Renforcement des Aptitudes Managériales</a:t>
            </a:r>
          </a:p>
          <a:p>
            <a:pPr algn="ctr"/>
            <a:endParaRPr lang="fr-FR" dirty="0">
              <a:latin typeface="Giorgio Sans"/>
            </a:endParaRPr>
          </a:p>
          <a:p>
            <a:pPr algn="ctr"/>
            <a:r>
              <a:rPr lang="fr-FR" dirty="0">
                <a:latin typeface="Giorgio Sans"/>
              </a:rPr>
              <a:t>+ 229 21 33 83 16 / 66 06 62 </a:t>
            </a:r>
            <a:r>
              <a:rPr lang="fr-FR" dirty="0" err="1">
                <a:latin typeface="Giorgio Sans"/>
              </a:rPr>
              <a:t>62</a:t>
            </a:r>
            <a:r>
              <a:rPr lang="fr-FR" dirty="0">
                <a:latin typeface="Giorgio Sans"/>
              </a:rPr>
              <a:t> / 96 15 39 20</a:t>
            </a:r>
          </a:p>
          <a:p>
            <a:pPr algn="ctr"/>
            <a:r>
              <a:rPr lang="fr-FR" dirty="0">
                <a:latin typeface="Giorgio Sans"/>
              </a:rPr>
              <a:t>ocvidjannagni@genglobal.org</a:t>
            </a:r>
          </a:p>
          <a:p>
            <a:pPr algn="ctr"/>
            <a:r>
              <a:rPr lang="fr-FR" dirty="0">
                <a:latin typeface="Giorgio Sans"/>
              </a:rPr>
              <a:t>genglobal.org/</a:t>
            </a:r>
            <a:r>
              <a:rPr lang="fr-FR" dirty="0" err="1">
                <a:latin typeface="Giorgio Sans"/>
              </a:rPr>
              <a:t>benin</a:t>
            </a:r>
            <a:endParaRPr lang="fr-FR" dirty="0">
              <a:latin typeface="Giorgi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423839"/>
            <a:ext cx="8172200" cy="492443"/>
          </a:xfrm>
          <a:prstGeom prst="rect">
            <a:avLst/>
          </a:prstGeom>
        </p:spPr>
        <p:txBody>
          <a:bodyPr vert="horz" wrap="square" lIns="0" tIns="0" rIns="0" bIns="0" rtlCol="0">
            <a:spAutoFit/>
          </a:bodyPr>
          <a:lstStyle/>
          <a:p>
            <a:pPr marL="12700"/>
            <a:r>
              <a:rPr lang="fr-FR" sz="3200" spc="85" dirty="0"/>
              <a:t>A PROPOS DE CETTE FORMATION</a:t>
            </a:r>
            <a:endParaRPr sz="3200" spc="95" dirty="0"/>
          </a:p>
        </p:txBody>
      </p:sp>
      <p:sp>
        <p:nvSpPr>
          <p:cNvPr id="3" name="object 3"/>
          <p:cNvSpPr/>
          <p:nvPr/>
        </p:nvSpPr>
        <p:spPr>
          <a:xfrm>
            <a:off x="540000" y="134302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txBox="1"/>
          <p:nvPr/>
        </p:nvSpPr>
        <p:spPr>
          <a:xfrm>
            <a:off x="374015" y="1571625"/>
            <a:ext cx="4667885" cy="5463932"/>
          </a:xfrm>
          <a:prstGeom prst="rect">
            <a:avLst/>
          </a:prstGeom>
        </p:spPr>
        <p:txBody>
          <a:bodyPr vert="horz" wrap="square" lIns="0" tIns="0" rIns="0" bIns="0" rtlCol="0">
            <a:spAutoFit/>
          </a:bodyPr>
          <a:lstStyle/>
          <a:p>
            <a:pPr marL="12700" marR="572135">
              <a:lnSpc>
                <a:spcPct val="107200"/>
              </a:lnSpc>
            </a:pPr>
            <a:r>
              <a:rPr lang="fr-FR" sz="1200" dirty="0">
                <a:latin typeface="Giorgio Sans"/>
              </a:rPr>
              <a:t>Cette formation s'adresse aux éducateurs et à tous ceux qui souhaitent enseigner les objectifs de développement durable, communément appelés objectifs mondiaux, aux enfants et aux jeunes. Elle vise à soutenir l'enseignement de La plus grande leçon du monde et tous les autres efforts pour éduquer et impliquer les enfants et les jeunes afin qu'ils soutiennent les objectifs de développement durable et  enfin transformer leur soutien en action.</a:t>
            </a:r>
          </a:p>
          <a:p>
            <a:pPr marL="12700" marR="572135">
              <a:lnSpc>
                <a:spcPct val="107200"/>
              </a:lnSpc>
            </a:pPr>
            <a:endParaRPr lang="en-US" sz="1200" spc="25" dirty="0">
              <a:latin typeface="ApexNew-Book"/>
              <a:cs typeface="ApexNew-Book"/>
            </a:endParaRPr>
          </a:p>
          <a:p>
            <a:pPr marL="184150" marR="572135" indent="-171450">
              <a:lnSpc>
                <a:spcPct val="107200"/>
              </a:lnSpc>
              <a:buFont typeface="Arial" charset="0"/>
              <a:buChar char="•"/>
            </a:pPr>
            <a:r>
              <a:rPr lang="fr-FR" sz="1200" i="1" dirty="0">
                <a:latin typeface="Giorgio Sans"/>
              </a:rPr>
              <a:t>Le cours soutient l'enseignement dans des contextes d'apprentissage formels et informels.</a:t>
            </a:r>
          </a:p>
          <a:p>
            <a:pPr marL="184150" marR="572135" indent="-171450">
              <a:lnSpc>
                <a:spcPct val="107200"/>
              </a:lnSpc>
              <a:buFont typeface="Arial" charset="0"/>
              <a:buChar char="•"/>
            </a:pPr>
            <a:r>
              <a:rPr lang="fr-FR" sz="1200" i="1" dirty="0">
                <a:latin typeface="Giorgio Sans"/>
              </a:rPr>
              <a:t>Il n‘équivaut pas à un niveau donné de connaissances ou d'expérience des Nations Unies, du développement international ou des objectifs de développement durable.</a:t>
            </a:r>
          </a:p>
          <a:p>
            <a:pPr marL="184150" marR="572135" indent="-171450">
              <a:lnSpc>
                <a:spcPct val="107200"/>
              </a:lnSpc>
              <a:buFont typeface="Arial" charset="0"/>
              <a:buChar char="•"/>
            </a:pPr>
            <a:r>
              <a:rPr lang="fr-FR" sz="1200" i="1" dirty="0">
                <a:latin typeface="Giorgio Sans"/>
              </a:rPr>
              <a:t>Il peut être référé en entier ou utilisé en parties en fonction de la pertinence.</a:t>
            </a:r>
          </a:p>
          <a:p>
            <a:pPr marL="184150" marR="572135" indent="-171450">
              <a:lnSpc>
                <a:spcPct val="107200"/>
              </a:lnSpc>
              <a:buFont typeface="Arial" charset="0"/>
              <a:buChar char="•"/>
            </a:pPr>
            <a:r>
              <a:rPr lang="fr-FR" sz="1200" i="1" dirty="0">
                <a:latin typeface="Giorgio Sans"/>
              </a:rPr>
              <a:t>Cette formation est sanctionnée par une attestation.</a:t>
            </a:r>
          </a:p>
          <a:p>
            <a:pPr marL="184150" marR="572135" indent="-171450">
              <a:lnSpc>
                <a:spcPct val="107200"/>
              </a:lnSpc>
              <a:buFont typeface="Arial" charset="0"/>
              <a:buChar char="•"/>
            </a:pPr>
            <a:endParaRPr sz="1300" dirty="0">
              <a:latin typeface="Times New Roman"/>
              <a:cs typeface="Times New Roman"/>
            </a:endParaRPr>
          </a:p>
          <a:p>
            <a:pPr marL="12700">
              <a:lnSpc>
                <a:spcPct val="100000"/>
              </a:lnSpc>
              <a:spcBef>
                <a:spcPts val="5"/>
              </a:spcBef>
            </a:pPr>
            <a:r>
              <a:rPr lang="fr-FR" sz="2000" b="1" dirty="0">
                <a:solidFill>
                  <a:srgbClr val="E2061F"/>
                </a:solidFill>
                <a:latin typeface="Giorgio Sans"/>
                <a:cs typeface="Giorgio Sans"/>
              </a:rPr>
              <a:t>QUEL EST LE BUT DE NOTRE BOITE A OUTILS</a:t>
            </a:r>
            <a:r>
              <a:rPr sz="2000" b="1" spc="35" dirty="0">
                <a:solidFill>
                  <a:srgbClr val="E2061F"/>
                </a:solidFill>
                <a:latin typeface="Giorgio Sans"/>
                <a:cs typeface="Giorgio Sans"/>
              </a:rPr>
              <a:t>?</a:t>
            </a:r>
            <a:endParaRPr lang="fr-FR" sz="2000" b="1" spc="35" dirty="0">
              <a:solidFill>
                <a:srgbClr val="E2061F"/>
              </a:solidFill>
              <a:latin typeface="Giorgio Sans"/>
              <a:cs typeface="Giorgio Sans"/>
            </a:endParaRPr>
          </a:p>
          <a:p>
            <a:pPr marL="12700">
              <a:lnSpc>
                <a:spcPct val="100000"/>
              </a:lnSpc>
              <a:spcBef>
                <a:spcPts val="5"/>
              </a:spcBef>
            </a:pPr>
            <a:br>
              <a:rPr lang="fr-FR" sz="1000" dirty="0"/>
            </a:br>
            <a:r>
              <a:rPr lang="fr-FR" sz="1200" i="1" dirty="0">
                <a:latin typeface="Giorgio Sans"/>
              </a:rPr>
              <a:t>La boîte à outils  décrite dans la partie 3 a pour but de vous fournir des informations et des outils pertinents pour vous permettre de participer à La plus grande leçon du monde, d'enseigner les ODD aux gens au-delà de La plus grande leçon du monde et de créer et partager vos propres ressources pédagogiques à cet effet.</a:t>
            </a:r>
            <a:endParaRPr lang="fr-FR" sz="1400" i="1" dirty="0">
              <a:latin typeface="Giorgio Sans"/>
            </a:endParaRPr>
          </a:p>
        </p:txBody>
      </p:sp>
      <p:sp>
        <p:nvSpPr>
          <p:cNvPr id="7" name="object 7"/>
          <p:cNvSpPr txBox="1"/>
          <p:nvPr/>
        </p:nvSpPr>
        <p:spPr>
          <a:xfrm>
            <a:off x="4965701" y="2407677"/>
            <a:ext cx="5410200" cy="2592948"/>
          </a:xfrm>
          <a:prstGeom prst="rect">
            <a:avLst/>
          </a:prstGeom>
          <a:solidFill>
            <a:srgbClr val="F4F4F4"/>
          </a:solidFill>
        </p:spPr>
        <p:txBody>
          <a:bodyPr vert="horz" wrap="square" lIns="0" tIns="120015" rIns="0" bIns="0" rtlCol="0">
            <a:noAutofit/>
          </a:bodyPr>
          <a:lstStyle/>
          <a:p>
            <a:pPr marL="55563" indent="-42863" algn="just">
              <a:lnSpc>
                <a:spcPct val="100000"/>
              </a:lnSpc>
              <a:spcBef>
                <a:spcPts val="945"/>
              </a:spcBef>
              <a:tabLst>
                <a:tab pos="611188" algn="l"/>
              </a:tabLst>
            </a:pPr>
            <a:endParaRPr sz="1000" dirty="0">
              <a:latin typeface="ApexNew-Book"/>
              <a:cs typeface="ApexNew-Book"/>
            </a:endParaRPr>
          </a:p>
        </p:txBody>
      </p:sp>
      <p:sp>
        <p:nvSpPr>
          <p:cNvPr id="8" name="object 8"/>
          <p:cNvSpPr/>
          <p:nvPr/>
        </p:nvSpPr>
        <p:spPr>
          <a:xfrm>
            <a:off x="5194300" y="2305685"/>
            <a:ext cx="180340" cy="180340"/>
          </a:xfrm>
          <a:custGeom>
            <a:avLst/>
            <a:gdLst/>
            <a:ahLst/>
            <a:cxnLst/>
            <a:rect l="l" t="t" r="r" b="b"/>
            <a:pathLst>
              <a:path w="180339" h="180339">
                <a:moveTo>
                  <a:pt x="0" y="0"/>
                </a:moveTo>
                <a:lnTo>
                  <a:pt x="0" y="179997"/>
                </a:lnTo>
                <a:lnTo>
                  <a:pt x="179997" y="179997"/>
                </a:lnTo>
                <a:lnTo>
                  <a:pt x="0" y="0"/>
                </a:lnTo>
                <a:close/>
              </a:path>
            </a:pathLst>
          </a:custGeom>
          <a:solidFill>
            <a:srgbClr val="F4F4F4"/>
          </a:solidFill>
        </p:spPr>
        <p:txBody>
          <a:bodyPr wrap="square" lIns="0" tIns="0" rIns="0" bIns="0" rtlCol="0"/>
          <a:lstStyle/>
          <a:p>
            <a:endParaRPr/>
          </a:p>
        </p:txBody>
      </p:sp>
      <p:sp>
        <p:nvSpPr>
          <p:cNvPr id="5" name="TextBox 4"/>
          <p:cNvSpPr txBox="1"/>
          <p:nvPr/>
        </p:nvSpPr>
        <p:spPr>
          <a:xfrm>
            <a:off x="4889500" y="2486025"/>
            <a:ext cx="5660845" cy="2454518"/>
          </a:xfrm>
          <a:prstGeom prst="rect">
            <a:avLst/>
          </a:prstGeom>
          <a:noFill/>
        </p:spPr>
        <p:txBody>
          <a:bodyPr wrap="none" rtlCol="0">
            <a:spAutoFit/>
          </a:bodyPr>
          <a:lstStyle/>
          <a:p>
            <a:pPr marL="55563" indent="-42863" algn="just">
              <a:lnSpc>
                <a:spcPct val="100000"/>
              </a:lnSpc>
              <a:tabLst>
                <a:tab pos="611188" algn="l"/>
              </a:tabLst>
            </a:pPr>
            <a:r>
              <a:rPr lang="fr-FR" sz="2000" b="1" dirty="0">
                <a:latin typeface="Giorgio Sans"/>
              </a:rPr>
              <a:t>ACRONYMES</a:t>
            </a:r>
          </a:p>
          <a:p>
            <a:pPr marL="55563" indent="-42863" algn="just">
              <a:lnSpc>
                <a:spcPct val="100000"/>
              </a:lnSpc>
              <a:tabLst>
                <a:tab pos="611188" algn="l"/>
              </a:tabLst>
            </a:pPr>
            <a:br>
              <a:rPr lang="fr-FR" sz="1400" dirty="0">
                <a:latin typeface="Giorgio Sans"/>
              </a:rPr>
            </a:br>
            <a:r>
              <a:rPr lang="fr-FR" sz="1400" dirty="0">
                <a:latin typeface="Giorgio Sans"/>
              </a:rPr>
              <a:t>OSC: Organisation de la société civile</a:t>
            </a:r>
            <a:br>
              <a:rPr lang="fr-FR" sz="1400" dirty="0">
                <a:latin typeface="Giorgio Sans"/>
              </a:rPr>
            </a:br>
            <a:r>
              <a:rPr lang="fr-FR" sz="1400" dirty="0">
                <a:latin typeface="Giorgio Sans"/>
              </a:rPr>
              <a:t>HLPF: Forum politique de haut niveau sur le développement durable</a:t>
            </a:r>
            <a:br>
              <a:rPr lang="fr-FR" sz="1400" dirty="0">
                <a:latin typeface="Giorgio Sans"/>
              </a:rPr>
            </a:br>
            <a:r>
              <a:rPr lang="fr-FR" sz="1400" dirty="0">
                <a:latin typeface="Giorgio Sans"/>
              </a:rPr>
              <a:t>OMD: Objectifs du Millénaire pour le Développement</a:t>
            </a:r>
            <a:br>
              <a:rPr lang="fr-FR" sz="1400" dirty="0">
                <a:latin typeface="Giorgio Sans"/>
              </a:rPr>
            </a:br>
            <a:r>
              <a:rPr lang="fr-FR" sz="1400" dirty="0">
                <a:latin typeface="Giorgio Sans"/>
              </a:rPr>
              <a:t>ONG: Organisation non-gouvernementale</a:t>
            </a:r>
            <a:br>
              <a:rPr lang="fr-FR" sz="1400" dirty="0">
                <a:latin typeface="Giorgio Sans"/>
              </a:rPr>
            </a:br>
            <a:r>
              <a:rPr lang="fr-FR" sz="1400" dirty="0">
                <a:latin typeface="Giorgio Sans"/>
              </a:rPr>
              <a:t>ODD: Objectifs de développement durable, communément </a:t>
            </a:r>
          </a:p>
          <a:p>
            <a:pPr marL="55563" indent="-42863" algn="just">
              <a:lnSpc>
                <a:spcPct val="100000"/>
              </a:lnSpc>
              <a:tabLst>
                <a:tab pos="611188" algn="l"/>
              </a:tabLst>
            </a:pPr>
            <a:r>
              <a:rPr lang="fr-FR" sz="1400" dirty="0">
                <a:latin typeface="Giorgio Sans"/>
              </a:rPr>
              <a:t>	          appelés les objectifs mondiaux</a:t>
            </a:r>
            <a:br>
              <a:rPr lang="fr-FR" sz="1400" dirty="0">
                <a:latin typeface="Giorgio Sans"/>
              </a:rPr>
            </a:br>
            <a:r>
              <a:rPr lang="fr-FR" sz="1400" dirty="0">
                <a:latin typeface="Giorgio Sans"/>
              </a:rPr>
              <a:t>ONU: Nations Unies</a:t>
            </a:r>
          </a:p>
          <a:p>
            <a:pPr marL="55563" indent="-42863" algn="just">
              <a:lnSpc>
                <a:spcPct val="100000"/>
              </a:lnSpc>
              <a:spcBef>
                <a:spcPts val="945"/>
              </a:spcBef>
              <a:tabLst>
                <a:tab pos="611188" algn="l"/>
              </a:tabLst>
            </a:pPr>
            <a:r>
              <a:rPr lang="fr-FR" sz="1400" dirty="0">
                <a:latin typeface="Giorgio Sans"/>
              </a:rPr>
              <a:t> QCM: Questions à Choix Multiples</a:t>
            </a:r>
            <a:endParaRPr lang="en-US" sz="1400" dirty="0">
              <a:latin typeface="Giorgio Sans"/>
            </a:endParaRPr>
          </a:p>
        </p:txBody>
      </p:sp>
      <p:pic>
        <p:nvPicPr>
          <p:cNvPr id="11" name="Picture 2" descr="H:\LPGLDM.png"/>
          <p:cNvPicPr>
            <a:picLocks noChangeAspect="1" noChangeArrowheads="1"/>
          </p:cNvPicPr>
          <p:nvPr/>
        </p:nvPicPr>
        <p:blipFill>
          <a:blip r:embed="rId2" cstate="print"/>
          <a:srcRect/>
          <a:stretch>
            <a:fillRect/>
          </a:stretch>
        </p:blipFill>
        <p:spPr bwMode="auto">
          <a:xfrm>
            <a:off x="8204220" y="280963"/>
            <a:ext cx="1928826" cy="86365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40000" y="1653354"/>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8" name="object 8"/>
          <p:cNvSpPr/>
          <p:nvPr/>
        </p:nvSpPr>
        <p:spPr>
          <a:xfrm>
            <a:off x="6209242" y="5659485"/>
            <a:ext cx="44450" cy="65405"/>
          </a:xfrm>
          <a:custGeom>
            <a:avLst/>
            <a:gdLst/>
            <a:ahLst/>
            <a:cxnLst/>
            <a:rect l="l" t="t" r="r" b="b"/>
            <a:pathLst>
              <a:path w="44450" h="65404">
                <a:moveTo>
                  <a:pt x="23533" y="0"/>
                </a:moveTo>
                <a:lnTo>
                  <a:pt x="749" y="0"/>
                </a:lnTo>
                <a:lnTo>
                  <a:pt x="0" y="838"/>
                </a:lnTo>
                <a:lnTo>
                  <a:pt x="0" y="64033"/>
                </a:lnTo>
                <a:lnTo>
                  <a:pt x="749" y="64858"/>
                </a:lnTo>
                <a:lnTo>
                  <a:pt x="11214" y="64858"/>
                </a:lnTo>
                <a:lnTo>
                  <a:pt x="12052" y="64033"/>
                </a:lnTo>
                <a:lnTo>
                  <a:pt x="12052" y="41325"/>
                </a:lnTo>
                <a:lnTo>
                  <a:pt x="23634" y="41325"/>
                </a:lnTo>
                <a:lnTo>
                  <a:pt x="31631" y="39683"/>
                </a:lnTo>
                <a:lnTo>
                  <a:pt x="38204" y="35210"/>
                </a:lnTo>
                <a:lnTo>
                  <a:pt x="41691" y="30022"/>
                </a:lnTo>
                <a:lnTo>
                  <a:pt x="12052" y="30022"/>
                </a:lnTo>
                <a:lnTo>
                  <a:pt x="12052" y="11404"/>
                </a:lnTo>
                <a:lnTo>
                  <a:pt x="41869" y="11404"/>
                </a:lnTo>
                <a:lnTo>
                  <a:pt x="38192" y="6037"/>
                </a:lnTo>
                <a:lnTo>
                  <a:pt x="31588" y="1623"/>
                </a:lnTo>
                <a:lnTo>
                  <a:pt x="23533" y="0"/>
                </a:lnTo>
                <a:close/>
              </a:path>
              <a:path w="44450" h="65404">
                <a:moveTo>
                  <a:pt x="41869" y="11404"/>
                </a:moveTo>
                <a:lnTo>
                  <a:pt x="27990" y="11404"/>
                </a:lnTo>
                <a:lnTo>
                  <a:pt x="32334" y="15290"/>
                </a:lnTo>
                <a:lnTo>
                  <a:pt x="32334" y="25857"/>
                </a:lnTo>
                <a:lnTo>
                  <a:pt x="27990" y="30022"/>
                </a:lnTo>
                <a:lnTo>
                  <a:pt x="41691" y="30022"/>
                </a:lnTo>
                <a:lnTo>
                  <a:pt x="42658" y="28584"/>
                </a:lnTo>
                <a:lnTo>
                  <a:pt x="44297" y="20485"/>
                </a:lnTo>
                <a:lnTo>
                  <a:pt x="42656" y="12553"/>
                </a:lnTo>
                <a:lnTo>
                  <a:pt x="41869" y="11404"/>
                </a:lnTo>
                <a:close/>
              </a:path>
            </a:pathLst>
          </a:custGeom>
          <a:solidFill>
            <a:srgbClr val="000000"/>
          </a:solidFill>
        </p:spPr>
        <p:txBody>
          <a:bodyPr wrap="square" lIns="0" tIns="0" rIns="0" bIns="0" rtlCol="0"/>
          <a:lstStyle/>
          <a:p>
            <a:endParaRPr/>
          </a:p>
        </p:txBody>
      </p:sp>
      <p:sp>
        <p:nvSpPr>
          <p:cNvPr id="9" name="object 9"/>
          <p:cNvSpPr/>
          <p:nvPr/>
        </p:nvSpPr>
        <p:spPr>
          <a:xfrm>
            <a:off x="6282642" y="5659493"/>
            <a:ext cx="48895" cy="65405"/>
          </a:xfrm>
          <a:custGeom>
            <a:avLst/>
            <a:gdLst/>
            <a:ahLst/>
            <a:cxnLst/>
            <a:rect l="l" t="t" r="r" b="b"/>
            <a:pathLst>
              <a:path w="48895" h="65404">
                <a:moveTo>
                  <a:pt x="28257" y="0"/>
                </a:moveTo>
                <a:lnTo>
                  <a:pt x="736" y="0"/>
                </a:lnTo>
                <a:lnTo>
                  <a:pt x="0" y="825"/>
                </a:lnTo>
                <a:lnTo>
                  <a:pt x="0" y="64020"/>
                </a:lnTo>
                <a:lnTo>
                  <a:pt x="736" y="64858"/>
                </a:lnTo>
                <a:lnTo>
                  <a:pt x="11214" y="64858"/>
                </a:lnTo>
                <a:lnTo>
                  <a:pt x="12052" y="64020"/>
                </a:lnTo>
                <a:lnTo>
                  <a:pt x="12052" y="39471"/>
                </a:lnTo>
                <a:lnTo>
                  <a:pt x="35199" y="39471"/>
                </a:lnTo>
                <a:lnTo>
                  <a:pt x="34747" y="38633"/>
                </a:lnTo>
                <a:lnTo>
                  <a:pt x="42811" y="35394"/>
                </a:lnTo>
                <a:lnTo>
                  <a:pt x="47555" y="29552"/>
                </a:lnTo>
                <a:lnTo>
                  <a:pt x="12141" y="29552"/>
                </a:lnTo>
                <a:lnTo>
                  <a:pt x="12141" y="11112"/>
                </a:lnTo>
                <a:lnTo>
                  <a:pt x="46158" y="11112"/>
                </a:lnTo>
                <a:lnTo>
                  <a:pt x="42532" y="5822"/>
                </a:lnTo>
                <a:lnTo>
                  <a:pt x="36108" y="1561"/>
                </a:lnTo>
                <a:lnTo>
                  <a:pt x="28257" y="0"/>
                </a:lnTo>
                <a:close/>
              </a:path>
              <a:path w="48895" h="65404">
                <a:moveTo>
                  <a:pt x="35199" y="39471"/>
                </a:moveTo>
                <a:lnTo>
                  <a:pt x="22326" y="39471"/>
                </a:lnTo>
                <a:lnTo>
                  <a:pt x="34836" y="64388"/>
                </a:lnTo>
                <a:lnTo>
                  <a:pt x="35305" y="64858"/>
                </a:lnTo>
                <a:lnTo>
                  <a:pt x="47447" y="64858"/>
                </a:lnTo>
                <a:lnTo>
                  <a:pt x="48082" y="63372"/>
                </a:lnTo>
                <a:lnTo>
                  <a:pt x="47447" y="62166"/>
                </a:lnTo>
                <a:lnTo>
                  <a:pt x="35199" y="39471"/>
                </a:lnTo>
                <a:close/>
              </a:path>
              <a:path w="48895" h="65404">
                <a:moveTo>
                  <a:pt x="46158" y="11112"/>
                </a:moveTo>
                <a:lnTo>
                  <a:pt x="32156" y="11112"/>
                </a:lnTo>
                <a:lnTo>
                  <a:pt x="36410" y="15189"/>
                </a:lnTo>
                <a:lnTo>
                  <a:pt x="36410" y="25285"/>
                </a:lnTo>
                <a:lnTo>
                  <a:pt x="32156" y="29552"/>
                </a:lnTo>
                <a:lnTo>
                  <a:pt x="47555" y="29552"/>
                </a:lnTo>
                <a:lnTo>
                  <a:pt x="48463" y="28435"/>
                </a:lnTo>
                <a:lnTo>
                  <a:pt x="48463" y="19913"/>
                </a:lnTo>
                <a:lnTo>
                  <a:pt x="46870" y="12151"/>
                </a:lnTo>
                <a:lnTo>
                  <a:pt x="46158" y="11112"/>
                </a:lnTo>
                <a:close/>
              </a:path>
            </a:pathLst>
          </a:custGeom>
          <a:solidFill>
            <a:srgbClr val="000000"/>
          </a:solidFill>
        </p:spPr>
        <p:txBody>
          <a:bodyPr wrap="square" lIns="0" tIns="0" rIns="0" bIns="0" rtlCol="0"/>
          <a:lstStyle/>
          <a:p>
            <a:endParaRPr/>
          </a:p>
        </p:txBody>
      </p:sp>
      <p:sp>
        <p:nvSpPr>
          <p:cNvPr id="10" name="object 10"/>
          <p:cNvSpPr/>
          <p:nvPr/>
        </p:nvSpPr>
        <p:spPr>
          <a:xfrm>
            <a:off x="6349922" y="5658555"/>
            <a:ext cx="66675" cy="67310"/>
          </a:xfrm>
          <a:custGeom>
            <a:avLst/>
            <a:gdLst/>
            <a:ahLst/>
            <a:cxnLst/>
            <a:rect l="l" t="t" r="r" b="b"/>
            <a:pathLst>
              <a:path w="66675" h="67310">
                <a:moveTo>
                  <a:pt x="33261" y="0"/>
                </a:moveTo>
                <a:lnTo>
                  <a:pt x="20247" y="2621"/>
                </a:lnTo>
                <a:lnTo>
                  <a:pt x="9682" y="9777"/>
                </a:lnTo>
                <a:lnTo>
                  <a:pt x="2591" y="20407"/>
                </a:lnTo>
                <a:lnTo>
                  <a:pt x="0" y="33451"/>
                </a:lnTo>
                <a:lnTo>
                  <a:pt x="2591" y="46465"/>
                </a:lnTo>
                <a:lnTo>
                  <a:pt x="9682" y="57030"/>
                </a:lnTo>
                <a:lnTo>
                  <a:pt x="20247" y="64121"/>
                </a:lnTo>
                <a:lnTo>
                  <a:pt x="33261" y="66713"/>
                </a:lnTo>
                <a:lnTo>
                  <a:pt x="46291" y="64121"/>
                </a:lnTo>
                <a:lnTo>
                  <a:pt x="56891" y="57030"/>
                </a:lnTo>
                <a:lnTo>
                  <a:pt x="58481" y="54673"/>
                </a:lnTo>
                <a:lnTo>
                  <a:pt x="33261" y="54673"/>
                </a:lnTo>
                <a:lnTo>
                  <a:pt x="25021" y="53000"/>
                </a:lnTo>
                <a:lnTo>
                  <a:pt x="18273" y="48444"/>
                </a:lnTo>
                <a:lnTo>
                  <a:pt x="13714" y="41696"/>
                </a:lnTo>
                <a:lnTo>
                  <a:pt x="12039" y="33451"/>
                </a:lnTo>
                <a:lnTo>
                  <a:pt x="13714" y="25184"/>
                </a:lnTo>
                <a:lnTo>
                  <a:pt x="18273" y="18375"/>
                </a:lnTo>
                <a:lnTo>
                  <a:pt x="25021" y="13754"/>
                </a:lnTo>
                <a:lnTo>
                  <a:pt x="33261" y="12052"/>
                </a:lnTo>
                <a:lnTo>
                  <a:pt x="58416" y="12052"/>
                </a:lnTo>
                <a:lnTo>
                  <a:pt x="56891" y="9777"/>
                </a:lnTo>
                <a:lnTo>
                  <a:pt x="46291" y="2621"/>
                </a:lnTo>
                <a:lnTo>
                  <a:pt x="33261" y="0"/>
                </a:lnTo>
                <a:close/>
              </a:path>
              <a:path w="66675" h="67310">
                <a:moveTo>
                  <a:pt x="58416" y="12052"/>
                </a:moveTo>
                <a:lnTo>
                  <a:pt x="33261" y="12052"/>
                </a:lnTo>
                <a:lnTo>
                  <a:pt x="41514" y="13754"/>
                </a:lnTo>
                <a:lnTo>
                  <a:pt x="48293" y="18375"/>
                </a:lnTo>
                <a:lnTo>
                  <a:pt x="52883" y="25184"/>
                </a:lnTo>
                <a:lnTo>
                  <a:pt x="54571" y="33451"/>
                </a:lnTo>
                <a:lnTo>
                  <a:pt x="52883" y="41696"/>
                </a:lnTo>
                <a:lnTo>
                  <a:pt x="48293" y="48444"/>
                </a:lnTo>
                <a:lnTo>
                  <a:pt x="41514" y="53000"/>
                </a:lnTo>
                <a:lnTo>
                  <a:pt x="33261" y="54673"/>
                </a:lnTo>
                <a:lnTo>
                  <a:pt x="58481" y="54673"/>
                </a:lnTo>
                <a:lnTo>
                  <a:pt x="64016" y="46465"/>
                </a:lnTo>
                <a:lnTo>
                  <a:pt x="66624" y="33451"/>
                </a:lnTo>
                <a:lnTo>
                  <a:pt x="64016" y="20407"/>
                </a:lnTo>
                <a:lnTo>
                  <a:pt x="58416" y="12052"/>
                </a:lnTo>
                <a:close/>
              </a:path>
            </a:pathLst>
          </a:custGeom>
          <a:solidFill>
            <a:srgbClr val="000000"/>
          </a:solidFill>
        </p:spPr>
        <p:txBody>
          <a:bodyPr wrap="square" lIns="0" tIns="0" rIns="0" bIns="0" rtlCol="0"/>
          <a:lstStyle/>
          <a:p>
            <a:endParaRPr/>
          </a:p>
        </p:txBody>
      </p:sp>
      <p:sp>
        <p:nvSpPr>
          <p:cNvPr id="11" name="object 11"/>
          <p:cNvSpPr/>
          <p:nvPr/>
        </p:nvSpPr>
        <p:spPr>
          <a:xfrm>
            <a:off x="6435369" y="5659488"/>
            <a:ext cx="34290" cy="66040"/>
          </a:xfrm>
          <a:custGeom>
            <a:avLst/>
            <a:gdLst/>
            <a:ahLst/>
            <a:cxnLst/>
            <a:rect l="l" t="t" r="r" b="b"/>
            <a:pathLst>
              <a:path w="34290" h="66039">
                <a:moveTo>
                  <a:pt x="6489" y="50863"/>
                </a:moveTo>
                <a:lnTo>
                  <a:pt x="5361" y="51892"/>
                </a:lnTo>
                <a:lnTo>
                  <a:pt x="647" y="56705"/>
                </a:lnTo>
                <a:lnTo>
                  <a:pt x="88" y="57353"/>
                </a:lnTo>
                <a:lnTo>
                  <a:pt x="0" y="58280"/>
                </a:lnTo>
                <a:lnTo>
                  <a:pt x="457" y="59016"/>
                </a:lnTo>
                <a:lnTo>
                  <a:pt x="2032" y="60972"/>
                </a:lnTo>
                <a:lnTo>
                  <a:pt x="6489" y="65785"/>
                </a:lnTo>
                <a:lnTo>
                  <a:pt x="14541" y="65785"/>
                </a:lnTo>
                <a:lnTo>
                  <a:pt x="22157" y="64425"/>
                </a:lnTo>
                <a:lnTo>
                  <a:pt x="28336" y="60467"/>
                </a:lnTo>
                <a:lnTo>
                  <a:pt x="31991" y="54851"/>
                </a:lnTo>
                <a:lnTo>
                  <a:pt x="11303" y="54851"/>
                </a:lnTo>
                <a:lnTo>
                  <a:pt x="9448" y="53187"/>
                </a:lnTo>
                <a:lnTo>
                  <a:pt x="8140" y="51790"/>
                </a:lnTo>
                <a:lnTo>
                  <a:pt x="7404" y="51053"/>
                </a:lnTo>
                <a:lnTo>
                  <a:pt x="6489" y="50863"/>
                </a:lnTo>
                <a:close/>
              </a:path>
              <a:path w="34290" h="66039">
                <a:moveTo>
                  <a:pt x="33261" y="0"/>
                </a:moveTo>
                <a:lnTo>
                  <a:pt x="22517" y="0"/>
                </a:lnTo>
                <a:lnTo>
                  <a:pt x="21767" y="838"/>
                </a:lnTo>
                <a:lnTo>
                  <a:pt x="21767" y="51892"/>
                </a:lnTo>
                <a:lnTo>
                  <a:pt x="17970" y="54851"/>
                </a:lnTo>
                <a:lnTo>
                  <a:pt x="31991" y="54851"/>
                </a:lnTo>
                <a:lnTo>
                  <a:pt x="32483" y="54095"/>
                </a:lnTo>
                <a:lnTo>
                  <a:pt x="33997" y="45491"/>
                </a:lnTo>
                <a:lnTo>
                  <a:pt x="33997" y="838"/>
                </a:lnTo>
                <a:lnTo>
                  <a:pt x="33261" y="0"/>
                </a:lnTo>
                <a:close/>
              </a:path>
            </a:pathLst>
          </a:custGeom>
          <a:solidFill>
            <a:srgbClr val="000000"/>
          </a:solidFill>
        </p:spPr>
        <p:txBody>
          <a:bodyPr wrap="square" lIns="0" tIns="0" rIns="0" bIns="0" rtlCol="0"/>
          <a:lstStyle/>
          <a:p>
            <a:endParaRPr/>
          </a:p>
        </p:txBody>
      </p:sp>
      <p:sp>
        <p:nvSpPr>
          <p:cNvPr id="12" name="object 12"/>
          <p:cNvSpPr/>
          <p:nvPr/>
        </p:nvSpPr>
        <p:spPr>
          <a:xfrm>
            <a:off x="6503017" y="5659482"/>
            <a:ext cx="41275" cy="65405"/>
          </a:xfrm>
          <a:custGeom>
            <a:avLst/>
            <a:gdLst/>
            <a:ahLst/>
            <a:cxnLst/>
            <a:rect l="l" t="t" r="r" b="b"/>
            <a:pathLst>
              <a:path w="41275" h="65404">
                <a:moveTo>
                  <a:pt x="40487" y="0"/>
                </a:moveTo>
                <a:lnTo>
                  <a:pt x="736" y="0"/>
                </a:lnTo>
                <a:lnTo>
                  <a:pt x="0" y="838"/>
                </a:lnTo>
                <a:lnTo>
                  <a:pt x="0" y="64033"/>
                </a:lnTo>
                <a:lnTo>
                  <a:pt x="736" y="64858"/>
                </a:lnTo>
                <a:lnTo>
                  <a:pt x="40487" y="64858"/>
                </a:lnTo>
                <a:lnTo>
                  <a:pt x="41236" y="64033"/>
                </a:lnTo>
                <a:lnTo>
                  <a:pt x="41236" y="54584"/>
                </a:lnTo>
                <a:lnTo>
                  <a:pt x="40487" y="53746"/>
                </a:lnTo>
                <a:lnTo>
                  <a:pt x="12039" y="53746"/>
                </a:lnTo>
                <a:lnTo>
                  <a:pt x="12039" y="37528"/>
                </a:lnTo>
                <a:lnTo>
                  <a:pt x="35864" y="37528"/>
                </a:lnTo>
                <a:lnTo>
                  <a:pt x="36690" y="36791"/>
                </a:lnTo>
                <a:lnTo>
                  <a:pt x="36690" y="27152"/>
                </a:lnTo>
                <a:lnTo>
                  <a:pt x="35864" y="26314"/>
                </a:lnTo>
                <a:lnTo>
                  <a:pt x="12039" y="26314"/>
                </a:lnTo>
                <a:lnTo>
                  <a:pt x="12039" y="11125"/>
                </a:lnTo>
                <a:lnTo>
                  <a:pt x="40487" y="11125"/>
                </a:lnTo>
                <a:lnTo>
                  <a:pt x="41236" y="10286"/>
                </a:lnTo>
                <a:lnTo>
                  <a:pt x="41236" y="838"/>
                </a:lnTo>
                <a:lnTo>
                  <a:pt x="40487" y="0"/>
                </a:lnTo>
                <a:close/>
              </a:path>
            </a:pathLst>
          </a:custGeom>
          <a:solidFill>
            <a:srgbClr val="000000"/>
          </a:solidFill>
        </p:spPr>
        <p:txBody>
          <a:bodyPr wrap="square" lIns="0" tIns="0" rIns="0" bIns="0" rtlCol="0"/>
          <a:lstStyle/>
          <a:p>
            <a:endParaRPr/>
          </a:p>
        </p:txBody>
      </p:sp>
      <p:sp>
        <p:nvSpPr>
          <p:cNvPr id="13" name="object 13"/>
          <p:cNvSpPr/>
          <p:nvPr/>
        </p:nvSpPr>
        <p:spPr>
          <a:xfrm>
            <a:off x="6571036" y="5658562"/>
            <a:ext cx="57150" cy="67310"/>
          </a:xfrm>
          <a:custGeom>
            <a:avLst/>
            <a:gdLst/>
            <a:ahLst/>
            <a:cxnLst/>
            <a:rect l="l" t="t" r="r" b="b"/>
            <a:pathLst>
              <a:path w="57150" h="67310">
                <a:moveTo>
                  <a:pt x="42811" y="0"/>
                </a:moveTo>
                <a:lnTo>
                  <a:pt x="33451" y="0"/>
                </a:lnTo>
                <a:lnTo>
                  <a:pt x="20407" y="2621"/>
                </a:lnTo>
                <a:lnTo>
                  <a:pt x="9777" y="9777"/>
                </a:lnTo>
                <a:lnTo>
                  <a:pt x="2621" y="20407"/>
                </a:lnTo>
                <a:lnTo>
                  <a:pt x="0" y="33451"/>
                </a:lnTo>
                <a:lnTo>
                  <a:pt x="2621" y="46465"/>
                </a:lnTo>
                <a:lnTo>
                  <a:pt x="9777" y="57030"/>
                </a:lnTo>
                <a:lnTo>
                  <a:pt x="20407" y="64121"/>
                </a:lnTo>
                <a:lnTo>
                  <a:pt x="33451" y="66713"/>
                </a:lnTo>
                <a:lnTo>
                  <a:pt x="41694" y="66713"/>
                </a:lnTo>
                <a:lnTo>
                  <a:pt x="49669" y="63842"/>
                </a:lnTo>
                <a:lnTo>
                  <a:pt x="56616" y="57073"/>
                </a:lnTo>
                <a:lnTo>
                  <a:pt x="56807" y="55867"/>
                </a:lnTo>
                <a:lnTo>
                  <a:pt x="56057" y="55219"/>
                </a:lnTo>
                <a:lnTo>
                  <a:pt x="55430" y="54571"/>
                </a:lnTo>
                <a:lnTo>
                  <a:pt x="33820" y="54571"/>
                </a:lnTo>
                <a:lnTo>
                  <a:pt x="25573" y="52857"/>
                </a:lnTo>
                <a:lnTo>
                  <a:pt x="18996" y="48215"/>
                </a:lnTo>
                <a:lnTo>
                  <a:pt x="14642" y="41402"/>
                </a:lnTo>
                <a:lnTo>
                  <a:pt x="13068" y="33172"/>
                </a:lnTo>
                <a:lnTo>
                  <a:pt x="14628" y="24875"/>
                </a:lnTo>
                <a:lnTo>
                  <a:pt x="18951" y="18000"/>
                </a:lnTo>
                <a:lnTo>
                  <a:pt x="25498" y="13314"/>
                </a:lnTo>
                <a:lnTo>
                  <a:pt x="33731" y="11582"/>
                </a:lnTo>
                <a:lnTo>
                  <a:pt x="55620" y="11582"/>
                </a:lnTo>
                <a:lnTo>
                  <a:pt x="56705" y="10464"/>
                </a:lnTo>
                <a:lnTo>
                  <a:pt x="56705" y="9359"/>
                </a:lnTo>
                <a:lnTo>
                  <a:pt x="49568" y="2959"/>
                </a:lnTo>
                <a:lnTo>
                  <a:pt x="42811" y="0"/>
                </a:lnTo>
                <a:close/>
              </a:path>
              <a:path w="57150" h="67310">
                <a:moveTo>
                  <a:pt x="48742" y="48640"/>
                </a:moveTo>
                <a:lnTo>
                  <a:pt x="48006" y="49288"/>
                </a:lnTo>
                <a:lnTo>
                  <a:pt x="44107" y="52438"/>
                </a:lnTo>
                <a:lnTo>
                  <a:pt x="39382" y="54571"/>
                </a:lnTo>
                <a:lnTo>
                  <a:pt x="55430" y="54571"/>
                </a:lnTo>
                <a:lnTo>
                  <a:pt x="50317" y="49288"/>
                </a:lnTo>
                <a:lnTo>
                  <a:pt x="49758" y="48742"/>
                </a:lnTo>
                <a:lnTo>
                  <a:pt x="48742" y="48640"/>
                </a:lnTo>
                <a:close/>
              </a:path>
              <a:path w="57150" h="67310">
                <a:moveTo>
                  <a:pt x="55620" y="11582"/>
                </a:moveTo>
                <a:lnTo>
                  <a:pt x="38912" y="11582"/>
                </a:lnTo>
                <a:lnTo>
                  <a:pt x="44107" y="13614"/>
                </a:lnTo>
                <a:lnTo>
                  <a:pt x="48006" y="17043"/>
                </a:lnTo>
                <a:lnTo>
                  <a:pt x="48742" y="17792"/>
                </a:lnTo>
                <a:lnTo>
                  <a:pt x="49669" y="17792"/>
                </a:lnTo>
                <a:lnTo>
                  <a:pt x="50317" y="17043"/>
                </a:lnTo>
                <a:lnTo>
                  <a:pt x="55620" y="11582"/>
                </a:lnTo>
                <a:close/>
              </a:path>
            </a:pathLst>
          </a:custGeom>
          <a:solidFill>
            <a:srgbClr val="000000"/>
          </a:solidFill>
        </p:spPr>
        <p:txBody>
          <a:bodyPr wrap="square" lIns="0" tIns="0" rIns="0" bIns="0" rtlCol="0"/>
          <a:lstStyle/>
          <a:p>
            <a:endParaRPr/>
          </a:p>
        </p:txBody>
      </p:sp>
      <p:sp>
        <p:nvSpPr>
          <p:cNvPr id="14" name="object 14"/>
          <p:cNvSpPr/>
          <p:nvPr/>
        </p:nvSpPr>
        <p:spPr>
          <a:xfrm>
            <a:off x="6650457" y="5659494"/>
            <a:ext cx="44450" cy="65405"/>
          </a:xfrm>
          <a:custGeom>
            <a:avLst/>
            <a:gdLst/>
            <a:ahLst/>
            <a:cxnLst/>
            <a:rect l="l" t="t" r="r" b="b"/>
            <a:pathLst>
              <a:path w="44450" h="65404">
                <a:moveTo>
                  <a:pt x="28079" y="11112"/>
                </a:moveTo>
                <a:lnTo>
                  <a:pt x="15938" y="11112"/>
                </a:lnTo>
                <a:lnTo>
                  <a:pt x="15938" y="64020"/>
                </a:lnTo>
                <a:lnTo>
                  <a:pt x="16776" y="64858"/>
                </a:lnTo>
                <a:lnTo>
                  <a:pt x="27241" y="64858"/>
                </a:lnTo>
                <a:lnTo>
                  <a:pt x="28079" y="64020"/>
                </a:lnTo>
                <a:lnTo>
                  <a:pt x="28079" y="11112"/>
                </a:lnTo>
                <a:close/>
              </a:path>
              <a:path w="44450" h="65404">
                <a:moveTo>
                  <a:pt x="43268" y="0"/>
                </a:moveTo>
                <a:lnTo>
                  <a:pt x="736" y="0"/>
                </a:lnTo>
                <a:lnTo>
                  <a:pt x="0" y="825"/>
                </a:lnTo>
                <a:lnTo>
                  <a:pt x="0" y="10274"/>
                </a:lnTo>
                <a:lnTo>
                  <a:pt x="736" y="11112"/>
                </a:lnTo>
                <a:lnTo>
                  <a:pt x="43268" y="11112"/>
                </a:lnTo>
                <a:lnTo>
                  <a:pt x="44018" y="10274"/>
                </a:lnTo>
                <a:lnTo>
                  <a:pt x="44018" y="825"/>
                </a:lnTo>
                <a:lnTo>
                  <a:pt x="43268" y="0"/>
                </a:lnTo>
                <a:close/>
              </a:path>
            </a:pathLst>
          </a:custGeom>
          <a:solidFill>
            <a:srgbClr val="000000"/>
          </a:solidFill>
        </p:spPr>
        <p:txBody>
          <a:bodyPr wrap="square" lIns="0" tIns="0" rIns="0" bIns="0" rtlCol="0"/>
          <a:lstStyle/>
          <a:p>
            <a:endParaRPr/>
          </a:p>
        </p:txBody>
      </p:sp>
      <p:sp>
        <p:nvSpPr>
          <p:cNvPr id="15" name="object 15"/>
          <p:cNvSpPr/>
          <p:nvPr/>
        </p:nvSpPr>
        <p:spPr>
          <a:xfrm>
            <a:off x="5880100" y="5811673"/>
            <a:ext cx="1148331" cy="179552"/>
          </a:xfrm>
          <a:prstGeom prst="rect">
            <a:avLst/>
          </a:prstGeom>
          <a:blipFill>
            <a:blip r:embed="rId2" cstate="print"/>
            <a:stretch>
              <a:fillRect/>
            </a:stretch>
          </a:blipFill>
        </p:spPr>
        <p:txBody>
          <a:bodyPr wrap="square" lIns="0" tIns="0" rIns="0" bIns="0" rtlCol="0"/>
          <a:lstStyle/>
          <a:p>
            <a:endParaRPr/>
          </a:p>
        </p:txBody>
      </p:sp>
      <p:sp>
        <p:nvSpPr>
          <p:cNvPr id="16" name="object 16"/>
          <p:cNvSpPr txBox="1"/>
          <p:nvPr/>
        </p:nvSpPr>
        <p:spPr>
          <a:xfrm>
            <a:off x="393700" y="1724025"/>
            <a:ext cx="4876800" cy="5324535"/>
          </a:xfrm>
          <a:prstGeom prst="rect">
            <a:avLst/>
          </a:prstGeom>
        </p:spPr>
        <p:txBody>
          <a:bodyPr vert="horz" wrap="square" lIns="0" tIns="0" rIns="0" bIns="0" rtlCol="0">
            <a:spAutoFit/>
          </a:bodyPr>
          <a:lstStyle/>
          <a:p>
            <a:pPr marL="12700">
              <a:lnSpc>
                <a:spcPct val="100000"/>
              </a:lnSpc>
            </a:pPr>
            <a:r>
              <a:rPr lang="fr-FR" sz="2000" b="1" dirty="0">
                <a:latin typeface="Giorgio Sans"/>
              </a:rPr>
              <a:t>COMMENT UTILISER CE COURS?</a:t>
            </a:r>
          </a:p>
          <a:p>
            <a:pPr marL="12700">
              <a:lnSpc>
                <a:spcPct val="100000"/>
              </a:lnSpc>
            </a:pPr>
            <a:br>
              <a:rPr lang="fr-FR" sz="1400" dirty="0">
                <a:latin typeface="Giorgio Sans"/>
              </a:rPr>
            </a:br>
            <a:r>
              <a:rPr lang="fr-FR" sz="1200" dirty="0">
                <a:latin typeface="Giorgio Sans"/>
              </a:rPr>
              <a:t>Le cours a été divisé en cinq  parties:</a:t>
            </a:r>
          </a:p>
          <a:p>
            <a:pPr marL="12700">
              <a:lnSpc>
                <a:spcPct val="100000"/>
              </a:lnSpc>
            </a:pPr>
            <a:br>
              <a:rPr lang="fr-FR" sz="1200" dirty="0">
                <a:latin typeface="Giorgio Sans"/>
              </a:rPr>
            </a:br>
            <a:r>
              <a:rPr lang="fr-FR" sz="1200" b="1" dirty="0">
                <a:latin typeface="Giorgio Sans"/>
              </a:rPr>
              <a:t>Partie 1: </a:t>
            </a:r>
            <a:r>
              <a:rPr lang="fr-FR" sz="1200" dirty="0">
                <a:latin typeface="Giorgio Sans"/>
              </a:rPr>
              <a:t>Cette partie vous aide à comprendre l'objectif des Nations Unies, les objectifs de développement durable et comment ils ont été établis afin que vous-vous sentiez confiant dans la création de ressources, l'enseignement des leçons et  les réponses aux questions.</a:t>
            </a:r>
          </a:p>
          <a:p>
            <a:pPr marL="12700">
              <a:lnSpc>
                <a:spcPct val="100000"/>
              </a:lnSpc>
            </a:pPr>
            <a:br>
              <a:rPr lang="fr-FR" sz="1200" dirty="0">
                <a:latin typeface="Giorgio Sans"/>
              </a:rPr>
            </a:br>
            <a:r>
              <a:rPr lang="fr-FR" sz="1200" b="1" dirty="0">
                <a:latin typeface="Giorgio Sans"/>
              </a:rPr>
              <a:t>Partie 2: </a:t>
            </a:r>
            <a:r>
              <a:rPr lang="fr-FR" sz="1200" dirty="0">
                <a:latin typeface="Giorgio Sans"/>
              </a:rPr>
              <a:t>Les QCM pour résumer et répondre à toutes vos questions et celles que les enfants pourraient poser sur les objectifs mondiaux.</a:t>
            </a:r>
          </a:p>
          <a:p>
            <a:pPr marL="12700">
              <a:lnSpc>
                <a:spcPct val="100000"/>
              </a:lnSpc>
            </a:pPr>
            <a:br>
              <a:rPr lang="fr-FR" sz="1200" dirty="0">
                <a:latin typeface="Giorgio Sans"/>
              </a:rPr>
            </a:br>
            <a:r>
              <a:rPr lang="fr-FR" sz="1200" b="1" dirty="0">
                <a:latin typeface="Giorgio Sans"/>
              </a:rPr>
              <a:t>Partie 3</a:t>
            </a:r>
            <a:r>
              <a:rPr lang="fr-FR" sz="1200" dirty="0">
                <a:latin typeface="Giorgio Sans"/>
              </a:rPr>
              <a:t>: Vous guide à travers les documents disponibles à partir de la plus grande leçon du monde pour présenter ou enseigner les objectifs de développement durable et vous fournit des exemples pratiques d'actions que vos élèves peuvent mener.</a:t>
            </a:r>
          </a:p>
          <a:p>
            <a:pPr marL="12700">
              <a:lnSpc>
                <a:spcPct val="100000"/>
              </a:lnSpc>
            </a:pPr>
            <a:br>
              <a:rPr lang="fr-FR" sz="1200" dirty="0">
                <a:latin typeface="Giorgio Sans"/>
              </a:rPr>
            </a:br>
            <a:r>
              <a:rPr lang="fr-FR" sz="1200" b="1" dirty="0">
                <a:latin typeface="Giorgio Sans"/>
              </a:rPr>
              <a:t>Partie 4: </a:t>
            </a:r>
            <a:r>
              <a:rPr lang="fr-FR" sz="1200" dirty="0">
                <a:latin typeface="Giorgio Sans"/>
              </a:rPr>
              <a:t>Partage les meilleures pratiques d'autres enseignants qui ont enseigné en utilisant le contenu de la plus grande leçon du monde en fournissant des idées et des conseils sur la façon d'utiliser les produits Microsoft pour soutenir la plus grande participation à la leçon.</a:t>
            </a:r>
          </a:p>
          <a:p>
            <a:pPr marL="12700">
              <a:lnSpc>
                <a:spcPct val="100000"/>
              </a:lnSpc>
            </a:pPr>
            <a:br>
              <a:rPr lang="fr-FR" sz="1200" dirty="0">
                <a:latin typeface="Giorgio Sans"/>
              </a:rPr>
            </a:br>
            <a:r>
              <a:rPr lang="fr-FR" sz="1200" b="1" dirty="0">
                <a:latin typeface="Giorgio Sans"/>
              </a:rPr>
              <a:t>Partie 5: </a:t>
            </a:r>
            <a:r>
              <a:rPr lang="fr-FR" sz="1200" dirty="0">
                <a:latin typeface="Giorgio Sans"/>
              </a:rPr>
              <a:t>est une invitation à créer et partager vos propres ressources pour votre plus grande leçon du monde.</a:t>
            </a:r>
            <a:br>
              <a:rPr lang="fr-FR" sz="1200" dirty="0">
                <a:latin typeface="Giorgio Sans"/>
              </a:rPr>
            </a:br>
            <a:br>
              <a:rPr lang="fr-FR" sz="1200" dirty="0">
                <a:latin typeface="Giorgio Sans"/>
              </a:rPr>
            </a:br>
            <a:r>
              <a:rPr lang="fr-FR" sz="1200" dirty="0">
                <a:latin typeface="Giorgio Sans"/>
              </a:rPr>
              <a:t>Le cours en ligne devrait durer environ 60 minutes et vous permettra d'obtenir une étoile de Microsoft.</a:t>
            </a:r>
            <a:endParaRPr sz="1400" dirty="0">
              <a:latin typeface="Giorgio Sans"/>
              <a:ea typeface="Apex New Book" charset="0"/>
              <a:cs typeface="Apex New Book" charset="0"/>
            </a:endParaRPr>
          </a:p>
        </p:txBody>
      </p:sp>
      <p:sp>
        <p:nvSpPr>
          <p:cNvPr id="20" name="object 20"/>
          <p:cNvSpPr/>
          <p:nvPr/>
        </p:nvSpPr>
        <p:spPr>
          <a:xfrm>
            <a:off x="5435993" y="1872005"/>
            <a:ext cx="4716145" cy="3240405"/>
          </a:xfrm>
          <a:custGeom>
            <a:avLst/>
            <a:gdLst/>
            <a:ahLst/>
            <a:cxnLst/>
            <a:rect l="l" t="t" r="r" b="b"/>
            <a:pathLst>
              <a:path w="4716145" h="3240404">
                <a:moveTo>
                  <a:pt x="0" y="3239998"/>
                </a:moveTo>
                <a:lnTo>
                  <a:pt x="4716005" y="3239998"/>
                </a:lnTo>
                <a:lnTo>
                  <a:pt x="4716005" y="0"/>
                </a:lnTo>
                <a:lnTo>
                  <a:pt x="0" y="0"/>
                </a:lnTo>
                <a:lnTo>
                  <a:pt x="0" y="3239998"/>
                </a:lnTo>
                <a:close/>
              </a:path>
            </a:pathLst>
          </a:custGeom>
          <a:solidFill>
            <a:srgbClr val="F4F4F4"/>
          </a:solidFill>
        </p:spPr>
        <p:txBody>
          <a:bodyPr wrap="square" lIns="0" tIns="0" rIns="0" bIns="0" rtlCol="0"/>
          <a:lstStyle/>
          <a:p>
            <a:endParaRPr/>
          </a:p>
        </p:txBody>
      </p:sp>
      <p:sp>
        <p:nvSpPr>
          <p:cNvPr id="21" name="object 21"/>
          <p:cNvSpPr/>
          <p:nvPr/>
        </p:nvSpPr>
        <p:spPr>
          <a:xfrm>
            <a:off x="5616003" y="2052002"/>
            <a:ext cx="4355998" cy="2880004"/>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5256001" y="4932008"/>
            <a:ext cx="180340" cy="180340"/>
          </a:xfrm>
          <a:custGeom>
            <a:avLst/>
            <a:gdLst/>
            <a:ahLst/>
            <a:cxnLst/>
            <a:rect l="l" t="t" r="r" b="b"/>
            <a:pathLst>
              <a:path w="180339" h="180339">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sp>
        <p:nvSpPr>
          <p:cNvPr id="23" name="object 23"/>
          <p:cNvSpPr txBox="1"/>
          <p:nvPr/>
        </p:nvSpPr>
        <p:spPr>
          <a:xfrm>
            <a:off x="8838006" y="4752009"/>
            <a:ext cx="1134110" cy="180340"/>
          </a:xfrm>
          <a:prstGeom prst="rect">
            <a:avLst/>
          </a:prstGeom>
          <a:solidFill>
            <a:srgbClr val="FFFFFF"/>
          </a:solidFill>
        </p:spPr>
        <p:txBody>
          <a:bodyPr vert="horz" wrap="square" lIns="0" tIns="18415" rIns="0" bIns="0" rtlCol="0">
            <a:spAutoFit/>
          </a:bodyPr>
          <a:lstStyle/>
          <a:p>
            <a:pPr marL="177165">
              <a:lnSpc>
                <a:spcPct val="100000"/>
              </a:lnSpc>
              <a:spcBef>
                <a:spcPts val="145"/>
              </a:spcBef>
            </a:pPr>
            <a:r>
              <a:rPr sz="900" dirty="0">
                <a:latin typeface="ApexNew-Book"/>
                <a:cs typeface="ApexNew-Book"/>
              </a:rPr>
              <a:t>© </a:t>
            </a:r>
            <a:r>
              <a:rPr sz="900" spc="10" dirty="0">
                <a:latin typeface="ApexNew-Book"/>
                <a:cs typeface="ApexNew-Book"/>
              </a:rPr>
              <a:t>Getty</a:t>
            </a:r>
            <a:r>
              <a:rPr sz="900" spc="-25" dirty="0">
                <a:latin typeface="ApexNew-Book"/>
                <a:cs typeface="ApexNew-Book"/>
              </a:rPr>
              <a:t> </a:t>
            </a:r>
            <a:r>
              <a:rPr sz="900" spc="15" dirty="0">
                <a:latin typeface="ApexNew-Book"/>
                <a:cs typeface="ApexNew-Book"/>
              </a:rPr>
              <a:t>Images</a:t>
            </a:r>
            <a:endParaRPr sz="900">
              <a:latin typeface="ApexNew-Book"/>
              <a:cs typeface="ApexNew-Book"/>
            </a:endParaRPr>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24993" t="17955" r="25070" b="10628"/>
          <a:stretch/>
        </p:blipFill>
        <p:spPr>
          <a:xfrm>
            <a:off x="9077504" y="5435719"/>
            <a:ext cx="764996" cy="7079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4851" y="5187034"/>
            <a:ext cx="1982352" cy="956591"/>
          </a:xfrm>
          <a:prstGeom prst="rect">
            <a:avLst/>
          </a:prstGeom>
        </p:spPr>
      </p:pic>
      <p:sp>
        <p:nvSpPr>
          <p:cNvPr id="27" name="object 2"/>
          <p:cNvSpPr txBox="1">
            <a:spLocks noGrp="1"/>
          </p:cNvSpPr>
          <p:nvPr>
            <p:ph type="title"/>
          </p:nvPr>
        </p:nvSpPr>
        <p:spPr>
          <a:xfrm>
            <a:off x="469900" y="352425"/>
            <a:ext cx="8172200" cy="984885"/>
          </a:xfrm>
          <a:prstGeom prst="rect">
            <a:avLst/>
          </a:prstGeom>
        </p:spPr>
        <p:txBody>
          <a:bodyPr vert="horz" wrap="square" lIns="0" tIns="0" rIns="0" bIns="0" rtlCol="0">
            <a:spAutoFit/>
          </a:bodyPr>
          <a:lstStyle/>
          <a:p>
            <a:pPr marL="12700"/>
            <a:r>
              <a:rPr lang="fr-FR" sz="3200" spc="85" dirty="0"/>
              <a:t>A PROPOS DE CE COURS DE FORMATION (fin)</a:t>
            </a:r>
            <a:endParaRPr sz="3200" spc="95" dirty="0"/>
          </a:p>
        </p:txBody>
      </p:sp>
      <p:pic>
        <p:nvPicPr>
          <p:cNvPr id="25" name="Picture 2" descr="H:\LPGLDM.png"/>
          <p:cNvPicPr>
            <a:picLocks noChangeAspect="1" noChangeArrowheads="1"/>
          </p:cNvPicPr>
          <p:nvPr/>
        </p:nvPicPr>
        <p:blipFill>
          <a:blip r:embed="rId6" cstate="print"/>
          <a:srcRect/>
          <a:stretch>
            <a:fillRect/>
          </a:stretch>
        </p:blipFill>
        <p:spPr bwMode="auto">
          <a:xfrm>
            <a:off x="8204220" y="280963"/>
            <a:ext cx="1928826" cy="863654"/>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6100" y="1440180"/>
            <a:ext cx="360045" cy="360045"/>
          </a:xfrm>
          <a:custGeom>
            <a:avLst/>
            <a:gdLst/>
            <a:ahLst/>
            <a:cxnLst/>
            <a:rect l="l" t="t" r="r" b="b"/>
            <a:pathLst>
              <a:path w="360044" h="360044">
                <a:moveTo>
                  <a:pt x="0" y="0"/>
                </a:moveTo>
                <a:lnTo>
                  <a:pt x="0" y="359994"/>
                </a:lnTo>
                <a:lnTo>
                  <a:pt x="359994" y="359994"/>
                </a:lnTo>
                <a:lnTo>
                  <a:pt x="0" y="0"/>
                </a:lnTo>
                <a:close/>
              </a:path>
            </a:pathLst>
          </a:custGeom>
          <a:solidFill>
            <a:srgbClr val="DD0979"/>
          </a:solidFill>
        </p:spPr>
        <p:txBody>
          <a:bodyPr wrap="square" lIns="0" tIns="0" rIns="0" bIns="0" rtlCol="0"/>
          <a:lstStyle/>
          <a:p>
            <a:endParaRPr/>
          </a:p>
        </p:txBody>
      </p:sp>
      <p:sp>
        <p:nvSpPr>
          <p:cNvPr id="3" name="object 3"/>
          <p:cNvSpPr/>
          <p:nvPr/>
        </p:nvSpPr>
        <p:spPr>
          <a:xfrm>
            <a:off x="546100" y="1800225"/>
            <a:ext cx="9611995" cy="4140200"/>
          </a:xfrm>
          <a:custGeom>
            <a:avLst/>
            <a:gdLst/>
            <a:ahLst/>
            <a:cxnLst/>
            <a:rect l="l" t="t" r="r" b="b"/>
            <a:pathLst>
              <a:path w="9611995" h="4140200">
                <a:moveTo>
                  <a:pt x="0" y="4139996"/>
                </a:moveTo>
                <a:lnTo>
                  <a:pt x="9611995" y="4139996"/>
                </a:lnTo>
                <a:lnTo>
                  <a:pt x="9611995" y="0"/>
                </a:lnTo>
                <a:lnTo>
                  <a:pt x="0" y="0"/>
                </a:lnTo>
                <a:lnTo>
                  <a:pt x="0" y="4139996"/>
                </a:lnTo>
                <a:close/>
              </a:path>
            </a:pathLst>
          </a:custGeom>
          <a:solidFill>
            <a:srgbClr val="DD2679"/>
          </a:solidFill>
        </p:spPr>
        <p:txBody>
          <a:bodyPr wrap="square" lIns="0" tIns="0" rIns="0" bIns="0" rtlCol="0"/>
          <a:lstStyle/>
          <a:p>
            <a:endParaRPr/>
          </a:p>
        </p:txBody>
      </p:sp>
      <p:sp>
        <p:nvSpPr>
          <p:cNvPr id="4" name="object 4"/>
          <p:cNvSpPr txBox="1"/>
          <p:nvPr/>
        </p:nvSpPr>
        <p:spPr>
          <a:xfrm>
            <a:off x="774700" y="2790825"/>
            <a:ext cx="8982801" cy="2462213"/>
          </a:xfrm>
          <a:prstGeom prst="rect">
            <a:avLst/>
          </a:prstGeom>
        </p:spPr>
        <p:txBody>
          <a:bodyPr vert="horz" wrap="square" lIns="0" tIns="0" rIns="0" bIns="0" rtlCol="0">
            <a:spAutoFit/>
          </a:bodyPr>
          <a:lstStyle/>
          <a:p>
            <a:pPr marL="12700" algn="ctr"/>
            <a:r>
              <a:rPr lang="fr-FR" sz="4000" b="1" spc="-45" dirty="0">
                <a:solidFill>
                  <a:srgbClr val="FFFFFF"/>
                </a:solidFill>
                <a:latin typeface="Giorgio Sans"/>
                <a:cs typeface="Giorgio Sans"/>
              </a:rPr>
              <a:t>PREMIERE </a:t>
            </a:r>
            <a:r>
              <a:rPr sz="4000" b="1" spc="-45" dirty="0">
                <a:solidFill>
                  <a:srgbClr val="FFFFFF"/>
                </a:solidFill>
                <a:latin typeface="Giorgio Sans"/>
                <a:cs typeface="Giorgio Sans"/>
              </a:rPr>
              <a:t>PART</a:t>
            </a:r>
            <a:r>
              <a:rPr lang="fr-FR" sz="4000" b="1" spc="-45" dirty="0">
                <a:solidFill>
                  <a:srgbClr val="FFFFFF"/>
                </a:solidFill>
                <a:latin typeface="Giorgio Sans"/>
                <a:cs typeface="Giorgio Sans"/>
              </a:rPr>
              <a:t>IE</a:t>
            </a:r>
            <a:r>
              <a:rPr sz="4000" b="1" spc="-45" dirty="0">
                <a:solidFill>
                  <a:srgbClr val="FFFFFF"/>
                </a:solidFill>
                <a:latin typeface="Giorgio Sans"/>
                <a:cs typeface="Giorgio Sans"/>
              </a:rPr>
              <a:t> </a:t>
            </a:r>
            <a:endParaRPr lang="fr-FR" sz="4000" b="1" spc="-45" dirty="0">
              <a:solidFill>
                <a:srgbClr val="FFFFFF"/>
              </a:solidFill>
              <a:latin typeface="Giorgio Sans"/>
              <a:cs typeface="Giorgio Sans"/>
            </a:endParaRPr>
          </a:p>
          <a:p>
            <a:pPr marL="12700" algn="ctr"/>
            <a:r>
              <a:rPr sz="4000" b="1" dirty="0">
                <a:solidFill>
                  <a:srgbClr val="FFFFFF"/>
                </a:solidFill>
                <a:latin typeface="Giorgio Sans"/>
                <a:cs typeface="Giorgio Sans"/>
              </a:rPr>
              <a:t> </a:t>
            </a:r>
            <a:endParaRPr lang="fr-FR" sz="4000" b="1" dirty="0">
              <a:solidFill>
                <a:srgbClr val="FFFFFF"/>
              </a:solidFill>
              <a:latin typeface="Giorgio Sans"/>
              <a:cs typeface="Giorgio Sans"/>
            </a:endParaRPr>
          </a:p>
          <a:p>
            <a:pPr marL="12700" algn="ctr"/>
            <a:r>
              <a:rPr sz="4000" b="1" spc="440" dirty="0">
                <a:solidFill>
                  <a:srgbClr val="FFFFFF"/>
                </a:solidFill>
                <a:latin typeface="Giorgio Sans"/>
                <a:cs typeface="Giorgio Sans"/>
              </a:rPr>
              <a:t> </a:t>
            </a:r>
            <a:r>
              <a:rPr lang="fr-FR" sz="4000" b="1" spc="35" dirty="0">
                <a:solidFill>
                  <a:srgbClr val="FFFFFF"/>
                </a:solidFill>
                <a:latin typeface="Giorgio Sans"/>
                <a:cs typeface="Giorgio Sans"/>
              </a:rPr>
              <a:t>COMPRENDRE LES OBJECTIFS DU DEVELOPPEMENT DURABLE</a:t>
            </a:r>
            <a:endParaRPr sz="4000" dirty="0">
              <a:latin typeface="Giorgio Sans"/>
              <a:cs typeface="Giorgio Sans"/>
            </a:endParaRPr>
          </a:p>
        </p:txBody>
      </p:sp>
      <p:sp>
        <p:nvSpPr>
          <p:cNvPr id="5" name="object 5"/>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100" y="352425"/>
            <a:ext cx="7867400" cy="984885"/>
          </a:xfrm>
          <a:prstGeom prst="rect">
            <a:avLst/>
          </a:prstGeom>
        </p:spPr>
        <p:txBody>
          <a:bodyPr vert="horz" wrap="square" lIns="0" tIns="0" rIns="0" bIns="0" rtlCol="0">
            <a:spAutoFit/>
          </a:bodyPr>
          <a:lstStyle/>
          <a:p>
            <a:pPr marL="12700"/>
            <a:r>
              <a:rPr lang="fr-FR" sz="3200" spc="10" dirty="0"/>
              <a:t>QU’EST-CE QUE C’EST QUE </a:t>
            </a:r>
            <a:br>
              <a:rPr lang="fr-FR" sz="3200" spc="10" dirty="0"/>
            </a:br>
            <a:r>
              <a:rPr lang="fr-FR" sz="3200" spc="10" dirty="0"/>
              <a:t>LES </a:t>
            </a:r>
            <a:r>
              <a:rPr lang="en-US" sz="3200" spc="70" dirty="0"/>
              <a:t>NATIONS UNIES? </a:t>
            </a:r>
            <a:endParaRPr sz="3200" spc="60" dirty="0"/>
          </a:p>
        </p:txBody>
      </p:sp>
      <p:sp>
        <p:nvSpPr>
          <p:cNvPr id="3" name="object 3"/>
          <p:cNvSpPr/>
          <p:nvPr/>
        </p:nvSpPr>
        <p:spPr>
          <a:xfrm>
            <a:off x="540000" y="1653354"/>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6" name="object 6"/>
          <p:cNvSpPr txBox="1"/>
          <p:nvPr/>
        </p:nvSpPr>
        <p:spPr>
          <a:xfrm>
            <a:off x="5435993" y="1724025"/>
            <a:ext cx="4716145" cy="5500608"/>
          </a:xfrm>
          <a:prstGeom prst="rect">
            <a:avLst/>
          </a:prstGeom>
          <a:solidFill>
            <a:srgbClr val="F4F4F4"/>
          </a:solidFill>
        </p:spPr>
        <p:txBody>
          <a:bodyPr vert="horz" wrap="square" lIns="0" tIns="120015" rIns="0" bIns="0" rtlCol="0">
            <a:spAutoFit/>
          </a:bodyPr>
          <a:lstStyle/>
          <a:p>
            <a:pPr marL="179705">
              <a:lnSpc>
                <a:spcPct val="100000"/>
              </a:lnSpc>
              <a:spcBef>
                <a:spcPts val="945"/>
              </a:spcBef>
            </a:pPr>
            <a:r>
              <a:rPr lang="fr-FR" sz="2000" b="1" dirty="0">
                <a:latin typeface="Giorgio Sans"/>
              </a:rPr>
              <a:t>QUELS SONT LES OBJECTIFS DE L'ONU?</a:t>
            </a:r>
            <a:br>
              <a:rPr lang="fr-FR" sz="1200" dirty="0">
                <a:latin typeface="Giorgio Sans"/>
              </a:rPr>
            </a:br>
            <a:r>
              <a:rPr lang="fr-FR" sz="1200" dirty="0">
                <a:latin typeface="Giorgio Sans"/>
              </a:rPr>
              <a:t>Les casques bleus portés par les forces de maintien de la paix de l'ONU sont parmi les images les plus courantes associées à l'ONU, et la résolution des conflits, le maintien de la paix et la consolidation de la paix continuent d'être des activités essentielles de l'organisation. Mais l'ONU fait plus que cela.</a:t>
            </a:r>
            <a:br>
              <a:rPr lang="fr-FR" sz="1200" dirty="0">
                <a:latin typeface="Giorgio Sans"/>
              </a:rPr>
            </a:br>
            <a:r>
              <a:rPr lang="fr-FR" sz="1200" dirty="0">
                <a:latin typeface="Giorgio Sans"/>
              </a:rPr>
              <a:t>Les principaux objectifs de l'ONU sont:</a:t>
            </a:r>
          </a:p>
          <a:p>
            <a:pPr marL="179705">
              <a:lnSpc>
                <a:spcPct val="100000"/>
              </a:lnSpc>
            </a:pPr>
            <a:br>
              <a:rPr lang="fr-FR" sz="1200" dirty="0">
                <a:latin typeface="Giorgio Sans"/>
              </a:rPr>
            </a:br>
            <a:r>
              <a:rPr lang="fr-FR" sz="1200" b="1" dirty="0">
                <a:latin typeface="Giorgio Sans"/>
              </a:rPr>
              <a:t>OBJECTIF 1 </a:t>
            </a:r>
            <a:r>
              <a:rPr lang="fr-FR" sz="1200" dirty="0">
                <a:latin typeface="Giorgio Sans"/>
              </a:rPr>
              <a:t>Sécuriser la paix internationale</a:t>
            </a:r>
            <a:br>
              <a:rPr lang="fr-FR" sz="1200" dirty="0">
                <a:latin typeface="Giorgio Sans"/>
              </a:rPr>
            </a:br>
            <a:r>
              <a:rPr lang="fr-FR" sz="1200" b="1" dirty="0">
                <a:latin typeface="Giorgio Sans"/>
              </a:rPr>
              <a:t>OBJECTIF 2 </a:t>
            </a:r>
            <a:r>
              <a:rPr lang="fr-FR" sz="1200" dirty="0">
                <a:latin typeface="Giorgio Sans"/>
              </a:rPr>
              <a:t>Éliminer la pauvreté</a:t>
            </a:r>
            <a:br>
              <a:rPr lang="fr-FR" sz="1200" dirty="0">
                <a:latin typeface="Giorgio Sans"/>
              </a:rPr>
            </a:br>
            <a:r>
              <a:rPr lang="fr-FR" sz="1200" b="1" dirty="0">
                <a:latin typeface="Giorgio Sans"/>
              </a:rPr>
              <a:t>OBJECTIF 3 </a:t>
            </a:r>
            <a:r>
              <a:rPr lang="fr-FR" sz="1200" dirty="0">
                <a:latin typeface="Giorgio Sans"/>
              </a:rPr>
              <a:t>Protéger les droits de l'homme.</a:t>
            </a:r>
          </a:p>
          <a:p>
            <a:pPr marL="179705">
              <a:lnSpc>
                <a:spcPct val="100000"/>
              </a:lnSpc>
            </a:pPr>
            <a:br>
              <a:rPr lang="fr-FR" sz="1200" dirty="0">
                <a:latin typeface="Giorgio Sans"/>
              </a:rPr>
            </a:br>
            <a:r>
              <a:rPr lang="fr-FR" sz="1200" dirty="0">
                <a:latin typeface="Giorgio Sans"/>
              </a:rPr>
              <a:t>L'ONU estime que la paix, le développement et les droits de l'homme sont interdépendants. Ils sont des objectifs qui se renforcent mutuellement et sont souvent appelés les «trois piliers» de l'ONU. Aujourd'hui, ces «piliers» couvrent un large éventail de questions, notamment le développement durable, le genre, la population, la santé, l'éducation et le commerce, ainsi que des questions qui n'étaient pas à l'ordre du jour en 1945. Sécurité. De son siège à New York à ses bureaux locaux à travers le monde, l'ONU aborde toutes ces questions et travaille pour améliorer la vie des gens partout dans le monde.</a:t>
            </a:r>
            <a:endParaRPr lang="fr-FR" sz="2400" b="1" spc="15" dirty="0">
              <a:solidFill>
                <a:srgbClr val="DD2679"/>
              </a:solidFill>
              <a:latin typeface="Apex New Book" charset="0"/>
              <a:ea typeface="Apex New Book" charset="0"/>
              <a:cs typeface="Apex New Book" charset="0"/>
            </a:endParaRPr>
          </a:p>
          <a:p>
            <a:pPr marL="179705">
              <a:lnSpc>
                <a:spcPct val="100000"/>
              </a:lnSpc>
              <a:spcBef>
                <a:spcPts val="945"/>
              </a:spcBef>
            </a:pPr>
            <a:r>
              <a:rPr lang="en-US" sz="1000" b="1" spc="15" dirty="0">
                <a:solidFill>
                  <a:srgbClr val="DD2679"/>
                </a:solidFill>
                <a:latin typeface="Apex New Book" charset="0"/>
                <a:ea typeface="Apex New Book" charset="0"/>
                <a:cs typeface="Apex New Book" charset="0"/>
              </a:rPr>
              <a:t>L’article du lien ci-dessous explique </a:t>
            </a:r>
            <a:r>
              <a:rPr lang="en-US" sz="1000" b="1" spc="15" dirty="0" err="1">
                <a:solidFill>
                  <a:srgbClr val="DD2679"/>
                </a:solidFill>
                <a:latin typeface="Apex New Book" charset="0"/>
                <a:ea typeface="Apex New Book" charset="0"/>
                <a:cs typeface="Apex New Book" charset="0"/>
              </a:rPr>
              <a:t>ce</a:t>
            </a:r>
            <a:r>
              <a:rPr lang="en-US" sz="1000" b="1" spc="15" dirty="0">
                <a:solidFill>
                  <a:srgbClr val="DD2679"/>
                </a:solidFill>
                <a:latin typeface="Apex New Book" charset="0"/>
                <a:ea typeface="Apex New Book" charset="0"/>
                <a:cs typeface="Apex New Book" charset="0"/>
              </a:rPr>
              <a:t> </a:t>
            </a:r>
            <a:r>
              <a:rPr lang="en-US" sz="1000" b="1" spc="15" dirty="0" err="1">
                <a:solidFill>
                  <a:srgbClr val="DD2679"/>
                </a:solidFill>
                <a:latin typeface="Apex New Book" charset="0"/>
                <a:ea typeface="Apex New Book" charset="0"/>
                <a:cs typeface="Apex New Book" charset="0"/>
              </a:rPr>
              <a:t>que</a:t>
            </a:r>
            <a:r>
              <a:rPr lang="en-US" sz="1000" b="1" spc="15" dirty="0">
                <a:solidFill>
                  <a:srgbClr val="DD2679"/>
                </a:solidFill>
                <a:latin typeface="Apex New Book" charset="0"/>
                <a:ea typeface="Apex New Book" charset="0"/>
                <a:cs typeface="Apex New Book" charset="0"/>
              </a:rPr>
              <a:t> </a:t>
            </a:r>
            <a:r>
              <a:rPr lang="en-US" sz="1000" b="1" spc="15" dirty="0" err="1">
                <a:solidFill>
                  <a:srgbClr val="DD2679"/>
                </a:solidFill>
                <a:latin typeface="Apex New Book" charset="0"/>
                <a:ea typeface="Apex New Book" charset="0"/>
                <a:cs typeface="Apex New Book" charset="0"/>
              </a:rPr>
              <a:t>c’est</a:t>
            </a:r>
            <a:r>
              <a:rPr lang="en-US" sz="1000" b="1" spc="15" dirty="0">
                <a:solidFill>
                  <a:srgbClr val="DD2679"/>
                </a:solidFill>
                <a:latin typeface="Apex New Book" charset="0"/>
                <a:ea typeface="Apex New Book" charset="0"/>
                <a:cs typeface="Apex New Book" charset="0"/>
              </a:rPr>
              <a:t> </a:t>
            </a:r>
            <a:r>
              <a:rPr lang="en-US" sz="1000" b="1" spc="15" dirty="0" err="1">
                <a:solidFill>
                  <a:srgbClr val="DD2679"/>
                </a:solidFill>
                <a:latin typeface="Apex New Book" charset="0"/>
                <a:ea typeface="Apex New Book" charset="0"/>
                <a:cs typeface="Apex New Book" charset="0"/>
              </a:rPr>
              <a:t>que</a:t>
            </a:r>
            <a:r>
              <a:rPr lang="en-US" sz="1000" b="1" spc="15" dirty="0">
                <a:solidFill>
                  <a:srgbClr val="DD2679"/>
                </a:solidFill>
                <a:latin typeface="Apex New Book" charset="0"/>
                <a:ea typeface="Apex New Book" charset="0"/>
                <a:cs typeface="Apex New Book" charset="0"/>
              </a:rPr>
              <a:t> les Nations </a:t>
            </a:r>
            <a:r>
              <a:rPr lang="en-US" sz="1000" b="1" spc="15" dirty="0" err="1">
                <a:solidFill>
                  <a:srgbClr val="DD2679"/>
                </a:solidFill>
                <a:latin typeface="Apex New Book" charset="0"/>
                <a:ea typeface="Apex New Book" charset="0"/>
                <a:cs typeface="Apex New Book" charset="0"/>
              </a:rPr>
              <a:t>Unies</a:t>
            </a:r>
            <a:r>
              <a:rPr lang="en-US" sz="1000" b="1" spc="15" dirty="0">
                <a:solidFill>
                  <a:srgbClr val="DD2679"/>
                </a:solidFill>
                <a:latin typeface="Apex New Book" charset="0"/>
                <a:ea typeface="Apex New Book" charset="0"/>
                <a:cs typeface="Apex New Book" charset="0"/>
              </a:rPr>
              <a:t> aux </a:t>
            </a:r>
            <a:r>
              <a:rPr lang="en-US" sz="1000" b="1" spc="15" dirty="0" err="1">
                <a:solidFill>
                  <a:srgbClr val="DD2679"/>
                </a:solidFill>
                <a:latin typeface="Apex New Book" charset="0"/>
                <a:ea typeface="Apex New Book" charset="0"/>
                <a:cs typeface="Apex New Book" charset="0"/>
              </a:rPr>
              <a:t>enfants</a:t>
            </a:r>
            <a:endParaRPr lang="en-US" sz="1000" b="1" spc="15" dirty="0">
              <a:solidFill>
                <a:srgbClr val="DD2679"/>
              </a:solidFill>
              <a:latin typeface="Apex New Book" charset="0"/>
              <a:ea typeface="Apex New Book" charset="0"/>
              <a:cs typeface="Apex New Book" charset="0"/>
            </a:endParaRPr>
          </a:p>
          <a:p>
            <a:pPr marL="179705" marR="359410">
              <a:lnSpc>
                <a:spcPct val="116700"/>
              </a:lnSpc>
              <a:spcBef>
                <a:spcPts val="770"/>
              </a:spcBef>
              <a:tabLst>
                <a:tab pos="359410" algn="l"/>
                <a:tab pos="360045" algn="l"/>
              </a:tabLst>
            </a:pPr>
            <a:r>
              <a:rPr lang="en-US" sz="1000" spc="15" dirty="0">
                <a:latin typeface="Apex New Book" charset="0"/>
                <a:ea typeface="Apex New Book" charset="0"/>
                <a:cs typeface="Apex New Book" charset="0"/>
                <a:hlinkClick r:id="rId2"/>
              </a:rPr>
              <a:t>http://</a:t>
            </a:r>
            <a:r>
              <a:rPr lang="en-US" sz="1000" spc="15" dirty="0" err="1">
                <a:latin typeface="Apex New Book" charset="0"/>
                <a:ea typeface="Apex New Book" charset="0"/>
                <a:cs typeface="Apex New Book" charset="0"/>
                <a:hlinkClick r:id="rId2"/>
              </a:rPr>
              <a:t>www.washingtonpost.com</a:t>
            </a:r>
            <a:r>
              <a:rPr lang="en-US" sz="1000" spc="15" dirty="0">
                <a:latin typeface="Apex New Book" charset="0"/>
                <a:ea typeface="Apex New Book" charset="0"/>
                <a:cs typeface="Apex New Book" charset="0"/>
                <a:hlinkClick r:id="rId2"/>
              </a:rPr>
              <a:t>/</a:t>
            </a:r>
            <a:r>
              <a:rPr lang="en-US" sz="1000" spc="15" dirty="0" err="1">
                <a:latin typeface="Apex New Book" charset="0"/>
                <a:ea typeface="Apex New Book" charset="0"/>
                <a:cs typeface="Apex New Book" charset="0"/>
                <a:hlinkClick r:id="rId2"/>
              </a:rPr>
              <a:t>wp-dyn</a:t>
            </a:r>
            <a:r>
              <a:rPr lang="en-US" sz="1000" spc="15" dirty="0">
                <a:latin typeface="Apex New Book" charset="0"/>
                <a:ea typeface="Apex New Book" charset="0"/>
                <a:cs typeface="Apex New Book" charset="0"/>
                <a:hlinkClick r:id="rId2"/>
              </a:rPr>
              <a:t>/content/article/2010/10/17/AR2010101702766.html</a:t>
            </a:r>
            <a:endParaRPr lang="en-US" sz="1000" spc="15" dirty="0">
              <a:latin typeface="Apex New Book" charset="0"/>
              <a:ea typeface="Apex New Book" charset="0"/>
              <a:cs typeface="Apex New Book" charset="0"/>
            </a:endParaRPr>
          </a:p>
        </p:txBody>
      </p:sp>
      <p:sp>
        <p:nvSpPr>
          <p:cNvPr id="7" name="object 7"/>
          <p:cNvSpPr/>
          <p:nvPr/>
        </p:nvSpPr>
        <p:spPr>
          <a:xfrm>
            <a:off x="5436001" y="4842004"/>
            <a:ext cx="180340" cy="180340"/>
          </a:xfrm>
          <a:custGeom>
            <a:avLst/>
            <a:gdLst/>
            <a:ahLst/>
            <a:cxnLst/>
            <a:rect l="l" t="t" r="r" b="b"/>
            <a:pathLst>
              <a:path w="180339" h="180339">
                <a:moveTo>
                  <a:pt x="179997" y="0"/>
                </a:moveTo>
                <a:lnTo>
                  <a:pt x="0" y="0"/>
                </a:lnTo>
                <a:lnTo>
                  <a:pt x="0" y="179997"/>
                </a:lnTo>
                <a:lnTo>
                  <a:pt x="179997" y="0"/>
                </a:lnTo>
                <a:close/>
              </a:path>
            </a:pathLst>
          </a:custGeom>
          <a:solidFill>
            <a:srgbClr val="F4F4F4"/>
          </a:solidFill>
        </p:spPr>
        <p:txBody>
          <a:bodyPr wrap="square" lIns="0" tIns="0" rIns="0" bIns="0" rtlCol="0"/>
          <a:lstStyle/>
          <a:p>
            <a:endParaRPr/>
          </a:p>
        </p:txBody>
      </p:sp>
      <p:sp>
        <p:nvSpPr>
          <p:cNvPr id="8" name="object 8"/>
          <p:cNvSpPr txBox="1"/>
          <p:nvPr/>
        </p:nvSpPr>
        <p:spPr>
          <a:xfrm>
            <a:off x="469900" y="2181225"/>
            <a:ext cx="4657090" cy="4333302"/>
          </a:xfrm>
          <a:prstGeom prst="rect">
            <a:avLst/>
          </a:prstGeom>
        </p:spPr>
        <p:txBody>
          <a:bodyPr vert="horz" wrap="square" lIns="0" tIns="0" rIns="0" bIns="0" rtlCol="0">
            <a:spAutoFit/>
          </a:bodyPr>
          <a:lstStyle/>
          <a:p>
            <a:pPr marL="12700" marR="179705">
              <a:lnSpc>
                <a:spcPct val="107200"/>
              </a:lnSpc>
            </a:pPr>
            <a:r>
              <a:rPr lang="fr-FR" sz="1200" dirty="0">
                <a:latin typeface="Giorgio Sans"/>
              </a:rPr>
              <a:t>L'ONU a été créée au lendemain de la Seconde Guerre mondiale pour aider à stabiliser les relations internationales et à donner à la paix une base plus sûre.</a:t>
            </a:r>
            <a:br>
              <a:rPr lang="fr-FR" sz="1200" dirty="0">
                <a:latin typeface="Giorgio Sans"/>
              </a:rPr>
            </a:br>
            <a:br>
              <a:rPr lang="fr-FR" sz="1200" dirty="0">
                <a:latin typeface="Giorgio Sans"/>
              </a:rPr>
            </a:br>
            <a:r>
              <a:rPr lang="fr-FR" sz="1200" dirty="0">
                <a:latin typeface="Giorgio Sans"/>
              </a:rPr>
              <a:t>Les principaux objectifs de l'ONU sont: </a:t>
            </a:r>
            <a:r>
              <a:rPr lang="fr-FR" sz="1200" b="1" dirty="0">
                <a:latin typeface="Giorgio Sans"/>
              </a:rPr>
              <a:t>garantir la paix internationale</a:t>
            </a:r>
            <a:r>
              <a:rPr lang="fr-FR" sz="1200" dirty="0">
                <a:latin typeface="Giorgio Sans"/>
              </a:rPr>
              <a:t>, </a:t>
            </a:r>
            <a:r>
              <a:rPr lang="fr-FR" sz="1200" b="1" dirty="0">
                <a:latin typeface="Giorgio Sans"/>
              </a:rPr>
              <a:t>éliminer la pauvreté </a:t>
            </a:r>
            <a:r>
              <a:rPr lang="fr-FR" sz="1200" dirty="0">
                <a:latin typeface="Giorgio Sans"/>
              </a:rPr>
              <a:t>et </a:t>
            </a:r>
            <a:r>
              <a:rPr lang="fr-FR" sz="1200" b="1" dirty="0">
                <a:latin typeface="Giorgio Sans"/>
              </a:rPr>
              <a:t>protéger les droits de l'homme</a:t>
            </a:r>
            <a:r>
              <a:rPr lang="fr-FR" sz="1200" dirty="0">
                <a:latin typeface="Giorgio Sans"/>
              </a:rPr>
              <a:t>.</a:t>
            </a:r>
            <a:br>
              <a:rPr lang="fr-FR" sz="1200" dirty="0">
                <a:latin typeface="Giorgio Sans"/>
              </a:rPr>
            </a:br>
            <a:br>
              <a:rPr lang="fr-FR" sz="1200" dirty="0">
                <a:latin typeface="Giorgio Sans"/>
              </a:rPr>
            </a:br>
            <a:r>
              <a:rPr lang="fr-FR" sz="1200" dirty="0">
                <a:latin typeface="Giorgio Sans"/>
              </a:rPr>
              <a:t>L'ONU et sa famille d'agences sont engagées dans une vaste gamme de travaux pour améliorer la vie des gens dans le monde entier.</a:t>
            </a:r>
            <a:br>
              <a:rPr lang="fr-FR" sz="1200" dirty="0">
                <a:latin typeface="Giorgio Sans"/>
              </a:rPr>
            </a:br>
            <a:br>
              <a:rPr lang="fr-FR" sz="1200" dirty="0">
                <a:latin typeface="Giorgio Sans"/>
              </a:rPr>
            </a:br>
            <a:r>
              <a:rPr lang="fr-FR" sz="1200" dirty="0">
                <a:latin typeface="Giorgio Sans"/>
              </a:rPr>
              <a:t>Le travail de l'ONU est vital parce que les défis auxquels le monde est confronté aujourd'hui - du changement climatique aux maladies infectieuses - ne sont pas localisés. Ils nécessitent une action internationale. L'ONU fournit une plate-forme unique et essentielle pour générer les solutions globales nécessaires pour résoudre ces problèmes mondiaux.</a:t>
            </a:r>
            <a:br>
              <a:rPr lang="fr-FR" sz="1200" dirty="0">
                <a:latin typeface="Giorgio Sans"/>
              </a:rPr>
            </a:br>
            <a:br>
              <a:rPr lang="fr-FR" sz="1200" dirty="0">
                <a:latin typeface="Giorgio Sans"/>
              </a:rPr>
            </a:br>
            <a:r>
              <a:rPr lang="fr-FR" sz="1200" dirty="0">
                <a:latin typeface="Giorgio Sans"/>
              </a:rPr>
              <a:t>L'ONU n'est pas un «gouvernement mondial». Ses activités sont régies par ses 193 États membres et résultent de négociations politiques (souvent complexes).</a:t>
            </a:r>
            <a:endParaRPr lang="en-US" sz="900" spc="10" dirty="0">
              <a:latin typeface="Giorgio Sans"/>
              <a:cs typeface="ApexNew-Book"/>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5724" y="280963"/>
            <a:ext cx="1344108" cy="1140252"/>
          </a:xfrm>
          <a:prstGeom prst="rect">
            <a:avLst/>
          </a:prstGeom>
        </p:spPr>
      </p:pic>
    </p:spTree>
    <p:extLst>
      <p:ext uri="{BB962C8B-B14F-4D97-AF65-F5344CB8AC3E}">
        <p14:creationId xmlns:p14="http://schemas.microsoft.com/office/powerpoint/2010/main" val="125083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9900" y="352425"/>
            <a:ext cx="9467600" cy="984885"/>
          </a:xfrm>
          <a:prstGeom prst="rect">
            <a:avLst/>
          </a:prstGeom>
        </p:spPr>
        <p:txBody>
          <a:bodyPr vert="horz" wrap="square" lIns="0" tIns="0" rIns="0" bIns="0" rtlCol="0">
            <a:spAutoFit/>
          </a:bodyPr>
          <a:lstStyle/>
          <a:p>
            <a:pPr marL="12700"/>
            <a:r>
              <a:rPr lang="fr-FR" sz="3200" spc="70" dirty="0"/>
              <a:t>QU’EST-CE QUE LE </a:t>
            </a:r>
            <a:br>
              <a:rPr lang="fr-FR" sz="3200" spc="70" dirty="0"/>
            </a:br>
            <a:r>
              <a:rPr lang="fr-FR" sz="3200" spc="70" dirty="0"/>
              <a:t>DEVELOPPEMENT DURABLE</a:t>
            </a:r>
            <a:r>
              <a:rPr sz="3200" spc="50" dirty="0"/>
              <a:t>?</a:t>
            </a:r>
          </a:p>
        </p:txBody>
      </p:sp>
      <p:sp>
        <p:nvSpPr>
          <p:cNvPr id="3" name="object 3"/>
          <p:cNvSpPr/>
          <p:nvPr/>
        </p:nvSpPr>
        <p:spPr>
          <a:xfrm>
            <a:off x="540000" y="1653354"/>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5" name="object 5"/>
          <p:cNvSpPr txBox="1"/>
          <p:nvPr/>
        </p:nvSpPr>
        <p:spPr>
          <a:xfrm>
            <a:off x="469900" y="1681371"/>
            <a:ext cx="5105400" cy="5986254"/>
          </a:xfrm>
          <a:prstGeom prst="rect">
            <a:avLst/>
          </a:prstGeom>
        </p:spPr>
        <p:txBody>
          <a:bodyPr vert="horz" wrap="square" lIns="0" tIns="0" rIns="0" bIns="0" rtlCol="0">
            <a:spAutoFit/>
          </a:bodyPr>
          <a:lstStyle/>
          <a:p>
            <a:pPr>
              <a:spcBef>
                <a:spcPts val="600"/>
              </a:spcBef>
            </a:pPr>
            <a:r>
              <a:rPr lang="fr-FR" sz="1200" dirty="0">
                <a:latin typeface="Giorgio Sans"/>
              </a:rPr>
              <a:t>Le développement durable est un développement qui répond aux besoins du présent sans compromettre la capacité des générations futures à répondre à leurs propres besoins.</a:t>
            </a:r>
          </a:p>
          <a:p>
            <a:pPr>
              <a:spcBef>
                <a:spcPts val="600"/>
              </a:spcBef>
            </a:pPr>
            <a:r>
              <a:rPr lang="fr-FR" sz="2000" b="1" dirty="0">
                <a:latin typeface="Giorgio Sans"/>
              </a:rPr>
              <a:t>QUATRE DIMENSIONS DU DÉVELOPPEMENT DURABLE</a:t>
            </a:r>
          </a:p>
          <a:p>
            <a:pPr>
              <a:spcBef>
                <a:spcPts val="600"/>
              </a:spcBef>
            </a:pPr>
            <a:r>
              <a:rPr lang="fr-FR" sz="1200" dirty="0">
                <a:latin typeface="Giorgio Sans"/>
              </a:rPr>
              <a:t>Le développement durable exige des </a:t>
            </a:r>
            <a:r>
              <a:rPr lang="fr-FR" sz="1200" b="1" i="1" dirty="0">
                <a:latin typeface="Giorgio Sans"/>
              </a:rPr>
              <a:t>progrès simultanés et équilibrés </a:t>
            </a:r>
            <a:r>
              <a:rPr lang="fr-FR" sz="1200" dirty="0">
                <a:latin typeface="Giorgio Sans"/>
              </a:rPr>
              <a:t>dans trois dimensions qui sont tout à fait </a:t>
            </a:r>
            <a:r>
              <a:rPr lang="fr-FR" sz="1200" b="1" i="1" dirty="0">
                <a:latin typeface="Giorgio Sans"/>
              </a:rPr>
              <a:t>INTERDEPENDANTES</a:t>
            </a:r>
            <a:endParaRPr lang="en-US" sz="1200" b="1" i="1" spc="10" dirty="0">
              <a:latin typeface="Giorgio Sans"/>
              <a:cs typeface="ApexNew-Book"/>
            </a:endParaRPr>
          </a:p>
          <a:p>
            <a:pPr marL="12700">
              <a:lnSpc>
                <a:spcPct val="100000"/>
              </a:lnSpc>
              <a:spcBef>
                <a:spcPts val="995"/>
              </a:spcBef>
            </a:pPr>
            <a:endParaRPr lang="en-US" sz="1400" spc="10" dirty="0">
              <a:latin typeface="ApexNew-Book"/>
              <a:cs typeface="ApexNew-Book"/>
            </a:endParaRPr>
          </a:p>
          <a:p>
            <a:pPr marL="12700">
              <a:lnSpc>
                <a:spcPct val="100000"/>
              </a:lnSpc>
              <a:spcBef>
                <a:spcPts val="995"/>
              </a:spcBef>
            </a:pPr>
            <a:endParaRPr lang="en-US" sz="1400" spc="10" dirty="0">
              <a:latin typeface="ApexNew-Book"/>
              <a:cs typeface="ApexNew-Book"/>
            </a:endParaRPr>
          </a:p>
          <a:p>
            <a:pPr marL="12700">
              <a:lnSpc>
                <a:spcPct val="100000"/>
              </a:lnSpc>
              <a:spcBef>
                <a:spcPts val="995"/>
              </a:spcBef>
            </a:pPr>
            <a:endParaRPr lang="en-US" sz="1400" spc="10" dirty="0">
              <a:latin typeface="ApexNew-Book"/>
              <a:cs typeface="ApexNew-Book"/>
            </a:endParaRPr>
          </a:p>
          <a:p>
            <a:pPr marL="12700">
              <a:lnSpc>
                <a:spcPct val="100000"/>
              </a:lnSpc>
              <a:spcBef>
                <a:spcPts val="995"/>
              </a:spcBef>
            </a:pPr>
            <a:endParaRPr lang="en-US" sz="1400" spc="10" dirty="0">
              <a:latin typeface="ApexNew-Book"/>
              <a:cs typeface="ApexNew-Book"/>
            </a:endParaRPr>
          </a:p>
          <a:p>
            <a:pPr marL="12700">
              <a:lnSpc>
                <a:spcPct val="100000"/>
              </a:lnSpc>
              <a:spcBef>
                <a:spcPts val="995"/>
              </a:spcBef>
            </a:pPr>
            <a:endParaRPr lang="en-US" sz="1400" spc="10" dirty="0">
              <a:latin typeface="ApexNew-Book"/>
              <a:cs typeface="ApexNew-Book"/>
            </a:endParaRPr>
          </a:p>
          <a:p>
            <a:pPr marL="12700">
              <a:lnSpc>
                <a:spcPct val="100000"/>
              </a:lnSpc>
              <a:spcBef>
                <a:spcPts val="995"/>
              </a:spcBef>
            </a:pPr>
            <a:endParaRPr lang="en-US" sz="1400" spc="10" dirty="0">
              <a:latin typeface="ApexNew-Book"/>
              <a:cs typeface="ApexNew-Book"/>
            </a:endParaRPr>
          </a:p>
          <a:p>
            <a:pPr marL="12700">
              <a:lnSpc>
                <a:spcPct val="100000"/>
              </a:lnSpc>
              <a:spcBef>
                <a:spcPts val="995"/>
              </a:spcBef>
            </a:pPr>
            <a:endParaRPr lang="en-US" sz="1400" spc="10" dirty="0">
              <a:latin typeface="ApexNew-Book"/>
              <a:cs typeface="ApexNew-Book"/>
            </a:endParaRPr>
          </a:p>
          <a:p>
            <a:pPr marL="12700">
              <a:lnSpc>
                <a:spcPct val="100000"/>
              </a:lnSpc>
              <a:spcBef>
                <a:spcPts val="995"/>
              </a:spcBef>
            </a:pPr>
            <a:endParaRPr lang="en-US" sz="1400" spc="10" dirty="0">
              <a:latin typeface="ApexNew-Book"/>
              <a:cs typeface="ApexNew-Book"/>
            </a:endParaRPr>
          </a:p>
          <a:p>
            <a:pPr marL="12700">
              <a:spcBef>
                <a:spcPts val="995"/>
              </a:spcBef>
            </a:pPr>
            <a:r>
              <a:rPr lang="fr-FR" sz="1200" dirty="0">
                <a:latin typeface="Giorgio Sans"/>
              </a:rPr>
              <a:t>Par exemple, une ferme qui rémunère équitablement les travailleurs (économie) et soutient une école communautaire locale (société), mais qui produit de grandes quantités de gaz à effet de serre dans son processus agricole ne serait pas durable car elle contribuerait au changement climatique (environnement), ce qui sapera les deux autres éléments à long terme.</a:t>
            </a:r>
            <a:r>
              <a:rPr lang="en-US" sz="1200" spc="10" dirty="0">
                <a:latin typeface="Giorgio Sans"/>
                <a:cs typeface="ApexNew-Book"/>
              </a:rPr>
              <a:t> </a:t>
            </a:r>
          </a:p>
          <a:p>
            <a:br>
              <a:rPr lang="en-US" sz="1000" dirty="0"/>
            </a:br>
            <a:endParaRPr sz="1000" dirty="0">
              <a:latin typeface="ApexNew-Book"/>
              <a:cs typeface="ApexNew-Book"/>
            </a:endParaRPr>
          </a:p>
        </p:txBody>
      </p:sp>
      <p:sp>
        <p:nvSpPr>
          <p:cNvPr id="10" name="object 6"/>
          <p:cNvSpPr/>
          <p:nvPr/>
        </p:nvSpPr>
        <p:spPr>
          <a:xfrm>
            <a:off x="5575299" y="1861847"/>
            <a:ext cx="4953001" cy="5085091"/>
          </a:xfrm>
          <a:custGeom>
            <a:avLst/>
            <a:gdLst/>
            <a:ahLst/>
            <a:cxnLst/>
            <a:rect l="l" t="t" r="r" b="b"/>
            <a:pathLst>
              <a:path w="4716145" h="5039995">
                <a:moveTo>
                  <a:pt x="0" y="5039995"/>
                </a:moveTo>
                <a:lnTo>
                  <a:pt x="4716005" y="5039995"/>
                </a:lnTo>
                <a:lnTo>
                  <a:pt x="4716005" y="0"/>
                </a:lnTo>
                <a:lnTo>
                  <a:pt x="0" y="0"/>
                </a:lnTo>
                <a:lnTo>
                  <a:pt x="0" y="5039995"/>
                </a:lnTo>
                <a:close/>
              </a:path>
            </a:pathLst>
          </a:custGeom>
          <a:solidFill>
            <a:srgbClr val="F4F4F4"/>
          </a:solidFill>
        </p:spPr>
        <p:txBody>
          <a:bodyPr wrap="square" lIns="0" tIns="0" rIns="0" bIns="0" rtlCol="0"/>
          <a:lstStyle/>
          <a:p>
            <a:endParaRPr/>
          </a:p>
        </p:txBody>
      </p:sp>
      <p:sp>
        <p:nvSpPr>
          <p:cNvPr id="11" name="object 7"/>
          <p:cNvSpPr txBox="1">
            <a:spLocks noGrp="1"/>
          </p:cNvSpPr>
          <p:nvPr>
            <p:ph sz="half" idx="3"/>
          </p:nvPr>
        </p:nvSpPr>
        <p:spPr>
          <a:xfrm>
            <a:off x="5449081" y="2048327"/>
            <a:ext cx="5079219" cy="913712"/>
          </a:xfrm>
          <a:prstGeom prst="rect">
            <a:avLst/>
          </a:prstGeom>
        </p:spPr>
        <p:txBody>
          <a:bodyPr vert="horz" wrap="square" lIns="0" tIns="120015" rIns="0" bIns="0" rtlCol="0">
            <a:spAutoFit/>
          </a:bodyPr>
          <a:lstStyle/>
          <a:p>
            <a:pPr marL="179705" algn="l">
              <a:lnSpc>
                <a:spcPct val="100000"/>
              </a:lnSpc>
              <a:spcBef>
                <a:spcPts val="945"/>
              </a:spcBef>
            </a:pPr>
            <a:r>
              <a:rPr lang="fr-FR" sz="1400" u="none" spc="70" dirty="0">
                <a:solidFill>
                  <a:srgbClr val="C00000"/>
                </a:solidFill>
              </a:rPr>
              <a:t>QU’EST-CE QUE LE DEVELOPPEMENT DURABLE</a:t>
            </a:r>
            <a:r>
              <a:rPr lang="fr-FR" sz="1400" u="none" spc="50" dirty="0">
                <a:solidFill>
                  <a:srgbClr val="C00000"/>
                </a:solidFill>
              </a:rPr>
              <a:t>?</a:t>
            </a:r>
          </a:p>
          <a:p>
            <a:pPr marL="179705" algn="just">
              <a:lnSpc>
                <a:spcPct val="100000"/>
              </a:lnSpc>
              <a:spcBef>
                <a:spcPts val="945"/>
              </a:spcBef>
            </a:pPr>
            <a:r>
              <a:rPr lang="fr-FR" sz="1000" b="0" u="none" spc="15" dirty="0">
                <a:solidFill>
                  <a:srgbClr val="000000"/>
                </a:solidFill>
                <a:latin typeface="ApexNew-Book"/>
                <a:cs typeface="ApexNew-Book"/>
              </a:rPr>
              <a:t>Ce court film animé a été produit par </a:t>
            </a:r>
            <a:r>
              <a:rPr lang="en-US" sz="1000" b="0" u="none" spc="15" dirty="0">
                <a:solidFill>
                  <a:srgbClr val="000000"/>
                </a:solidFill>
                <a:latin typeface="ApexNew-Book"/>
                <a:cs typeface="ApexNew-Book"/>
              </a:rPr>
              <a:t>“Aminaskin” pour UNICEF </a:t>
            </a:r>
            <a:r>
              <a:rPr lang="en-US" sz="1000" b="0" u="none" spc="15" dirty="0" err="1">
                <a:solidFill>
                  <a:srgbClr val="000000"/>
                </a:solidFill>
                <a:latin typeface="ApexNew-Book"/>
                <a:cs typeface="ApexNew-Book"/>
              </a:rPr>
              <a:t>Norvège</a:t>
            </a:r>
            <a:r>
              <a:rPr lang="en-US" sz="1000" b="0" u="none" spc="15" dirty="0">
                <a:solidFill>
                  <a:srgbClr val="000000"/>
                </a:solidFill>
                <a:latin typeface="ApexNew-Book"/>
                <a:cs typeface="ApexNew-Book"/>
              </a:rPr>
              <a:t> et </a:t>
            </a:r>
            <a:r>
              <a:rPr lang="en-US" sz="1000" b="0" u="none" spc="15" dirty="0" err="1">
                <a:solidFill>
                  <a:srgbClr val="000000"/>
                </a:solidFill>
                <a:latin typeface="ApexNew-Book"/>
                <a:cs typeface="ApexNew-Book"/>
              </a:rPr>
              <a:t>l’Associatoin</a:t>
            </a:r>
            <a:r>
              <a:rPr lang="en-US" sz="1000" b="0" u="none" spc="15" dirty="0">
                <a:solidFill>
                  <a:srgbClr val="000000"/>
                </a:solidFill>
                <a:latin typeface="ApexNew-Book"/>
                <a:cs typeface="ApexNew-Book"/>
              </a:rPr>
              <a:t> des Nations </a:t>
            </a:r>
            <a:r>
              <a:rPr lang="en-US" sz="1000" b="0" u="none" spc="15" dirty="0" err="1">
                <a:solidFill>
                  <a:srgbClr val="000000"/>
                </a:solidFill>
                <a:latin typeface="ApexNew-Book"/>
                <a:cs typeface="ApexNew-Book"/>
              </a:rPr>
              <a:t>Unies</a:t>
            </a:r>
            <a:r>
              <a:rPr lang="en-US" sz="1000" b="0" u="none" spc="15" dirty="0">
                <a:solidFill>
                  <a:srgbClr val="000000"/>
                </a:solidFill>
                <a:latin typeface="ApexNew-Book"/>
                <a:cs typeface="ApexNew-Book"/>
              </a:rPr>
              <a:t> de </a:t>
            </a:r>
            <a:r>
              <a:rPr lang="en-US" sz="1000" b="0" u="none" spc="15" dirty="0" err="1">
                <a:solidFill>
                  <a:srgbClr val="000000"/>
                </a:solidFill>
                <a:latin typeface="ApexNew-Book"/>
                <a:cs typeface="ApexNew-Book"/>
              </a:rPr>
              <a:t>Norvège</a:t>
            </a:r>
            <a:r>
              <a:rPr lang="en-US" sz="1000" b="0" u="none" spc="15" dirty="0">
                <a:solidFill>
                  <a:srgbClr val="000000"/>
                </a:solidFill>
                <a:latin typeface="ApexNew-Book"/>
                <a:cs typeface="ApexNew-Book"/>
              </a:rPr>
              <a:t> pour </a:t>
            </a:r>
            <a:r>
              <a:rPr lang="en-US" sz="1000" b="0" u="none" spc="15" dirty="0" err="1">
                <a:solidFill>
                  <a:srgbClr val="000000"/>
                </a:solidFill>
                <a:latin typeface="ApexNew-Book"/>
                <a:cs typeface="ApexNew-Book"/>
              </a:rPr>
              <a:t>appuyer</a:t>
            </a:r>
            <a:r>
              <a:rPr lang="en-US" sz="1000" b="0" u="none" spc="15" dirty="0">
                <a:solidFill>
                  <a:srgbClr val="000000"/>
                </a:solidFill>
                <a:latin typeface="ApexNew-Book"/>
                <a:cs typeface="ApexNew-Book"/>
              </a:rPr>
              <a:t> </a:t>
            </a:r>
            <a:r>
              <a:rPr lang="en-US" sz="1000" b="0" u="none" spc="15" dirty="0" err="1">
                <a:solidFill>
                  <a:srgbClr val="000000"/>
                </a:solidFill>
                <a:latin typeface="ApexNew-Book"/>
                <a:cs typeface="ApexNew-Book"/>
              </a:rPr>
              <a:t>l’apprentissage</a:t>
            </a:r>
            <a:r>
              <a:rPr lang="en-US" sz="1000" b="0" u="none" spc="15" dirty="0">
                <a:solidFill>
                  <a:srgbClr val="000000"/>
                </a:solidFill>
                <a:latin typeface="ApexNew-Book"/>
                <a:cs typeface="ApexNew-Book"/>
              </a:rPr>
              <a:t> du </a:t>
            </a:r>
            <a:r>
              <a:rPr lang="en-US" sz="1000" b="0" u="none" spc="15" dirty="0" err="1">
                <a:solidFill>
                  <a:srgbClr val="000000"/>
                </a:solidFill>
                <a:latin typeface="ApexNew-Book"/>
                <a:cs typeface="ApexNew-Book"/>
              </a:rPr>
              <a:t>développement</a:t>
            </a:r>
            <a:r>
              <a:rPr lang="en-US" sz="1000" b="0" u="none" spc="15" dirty="0">
                <a:solidFill>
                  <a:srgbClr val="000000"/>
                </a:solidFill>
                <a:latin typeface="ApexNew-Book"/>
                <a:cs typeface="ApexNew-Book"/>
              </a:rPr>
              <a:t> durable. </a:t>
            </a:r>
            <a:r>
              <a:rPr lang="en-US" sz="1000" b="0" u="none" spc="15" dirty="0" err="1">
                <a:solidFill>
                  <a:srgbClr val="000000"/>
                </a:solidFill>
                <a:latin typeface="ApexNew-Book"/>
                <a:cs typeface="ApexNew-Book"/>
              </a:rPr>
              <a:t>L’orignal</a:t>
            </a:r>
            <a:r>
              <a:rPr lang="en-US" sz="1000" b="0" u="none" spc="15" dirty="0">
                <a:solidFill>
                  <a:srgbClr val="000000"/>
                </a:solidFill>
                <a:latin typeface="ApexNew-Book"/>
                <a:cs typeface="ApexNew-Book"/>
              </a:rPr>
              <a:t> du film </a:t>
            </a:r>
            <a:r>
              <a:rPr lang="en-US" sz="1000" b="0" u="none" spc="15" dirty="0" err="1">
                <a:solidFill>
                  <a:srgbClr val="000000"/>
                </a:solidFill>
                <a:latin typeface="ApexNew-Book"/>
                <a:cs typeface="ApexNew-Book"/>
              </a:rPr>
              <a:t>est</a:t>
            </a:r>
            <a:r>
              <a:rPr lang="en-US" sz="1000" b="0" u="none" spc="15" dirty="0">
                <a:solidFill>
                  <a:srgbClr val="000000"/>
                </a:solidFill>
                <a:latin typeface="ApexNew-Book"/>
                <a:cs typeface="ApexNew-Book"/>
              </a:rPr>
              <a:t> en </a:t>
            </a:r>
            <a:r>
              <a:rPr lang="en-US" sz="1000" b="0" u="none" spc="15" dirty="0" err="1">
                <a:solidFill>
                  <a:srgbClr val="000000"/>
                </a:solidFill>
                <a:latin typeface="ApexNew-Book"/>
                <a:cs typeface="ApexNew-Book"/>
              </a:rPr>
              <a:t>Norvégien</a:t>
            </a:r>
            <a:r>
              <a:rPr lang="en-US" sz="1000" b="0" u="none" spc="15" dirty="0">
                <a:solidFill>
                  <a:srgbClr val="000000"/>
                </a:solidFill>
                <a:latin typeface="ApexNew-Book"/>
                <a:cs typeface="ApexNew-Book"/>
              </a:rPr>
              <a:t> </a:t>
            </a:r>
            <a:r>
              <a:rPr lang="en-US" sz="1000" b="0" u="none" spc="15" dirty="0" err="1">
                <a:solidFill>
                  <a:srgbClr val="000000"/>
                </a:solidFill>
                <a:latin typeface="ApexNew-Book"/>
                <a:cs typeface="ApexNew-Book"/>
              </a:rPr>
              <a:t>mais</a:t>
            </a:r>
            <a:r>
              <a:rPr lang="en-US" sz="1000" b="0" u="none" spc="15" dirty="0">
                <a:solidFill>
                  <a:srgbClr val="000000"/>
                </a:solidFill>
                <a:latin typeface="ApexNew-Book"/>
                <a:cs typeface="ApexNew-Book"/>
              </a:rPr>
              <a:t> en </a:t>
            </a:r>
            <a:r>
              <a:rPr lang="en-US" sz="1000" b="0" u="none" spc="15" dirty="0" err="1">
                <a:solidFill>
                  <a:srgbClr val="000000"/>
                </a:solidFill>
                <a:latin typeface="ApexNew-Book"/>
                <a:cs typeface="ApexNew-Book"/>
              </a:rPr>
              <a:t>Anglais</a:t>
            </a:r>
            <a:r>
              <a:rPr lang="en-US" sz="1000" b="0" u="none" spc="15" dirty="0">
                <a:solidFill>
                  <a:srgbClr val="000000"/>
                </a:solidFill>
                <a:latin typeface="ApexNew-Book"/>
                <a:cs typeface="ApexNew-Book"/>
              </a:rPr>
              <a:t> </a:t>
            </a:r>
            <a:r>
              <a:rPr lang="en-US" sz="1000" b="0" u="none" spc="15" dirty="0" err="1">
                <a:solidFill>
                  <a:srgbClr val="000000"/>
                </a:solidFill>
                <a:latin typeface="ApexNew-Book"/>
                <a:cs typeface="ApexNew-Book"/>
              </a:rPr>
              <a:t>ici</a:t>
            </a:r>
            <a:r>
              <a:rPr lang="en-US" sz="1000" b="0" u="none" spc="15" dirty="0">
                <a:solidFill>
                  <a:srgbClr val="000000"/>
                </a:solidFill>
                <a:latin typeface="ApexNew-Book"/>
                <a:cs typeface="ApexNew-Book"/>
              </a:rPr>
              <a:t>. </a:t>
            </a:r>
            <a:r>
              <a:rPr sz="1000" b="0" u="none" spc="15" dirty="0">
                <a:solidFill>
                  <a:srgbClr val="000000"/>
                </a:solidFill>
                <a:latin typeface="ApexNew-Book"/>
                <a:cs typeface="ApexNew-Book"/>
              </a:rPr>
              <a:t> </a:t>
            </a:r>
            <a:endParaRPr sz="2000" b="0" u="sng" dirty="0">
              <a:solidFill>
                <a:schemeClr val="tx1"/>
              </a:solidFill>
              <a:latin typeface="ApexNew-Book"/>
              <a:cs typeface="ApexNew-Book"/>
            </a:endParaRPr>
          </a:p>
        </p:txBody>
      </p:sp>
      <p:pic>
        <p:nvPicPr>
          <p:cNvPr id="12" name="Picture 1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1887" y="3324225"/>
            <a:ext cx="4382831" cy="2616994"/>
          </a:xfrm>
          <a:prstGeom prst="rect">
            <a:avLst/>
          </a:prstGeom>
        </p:spPr>
      </p:pic>
      <p:sp>
        <p:nvSpPr>
          <p:cNvPr id="13" name="object 12"/>
          <p:cNvSpPr/>
          <p:nvPr/>
        </p:nvSpPr>
        <p:spPr>
          <a:xfrm>
            <a:off x="1384300" y="3400425"/>
            <a:ext cx="2971800" cy="2819400"/>
          </a:xfrm>
          <a:prstGeom prst="rect">
            <a:avLst/>
          </a:prstGeom>
          <a:blipFill>
            <a:blip r:embed="rId4" cstate="print"/>
            <a:stretch>
              <a:fillRect/>
            </a:stretch>
          </a:blipFill>
        </p:spPr>
        <p:txBody>
          <a:bodyPr wrap="square" lIns="0" tIns="0" rIns="0" bIns="0" rtlCol="0"/>
          <a:lstStyle/>
          <a:p>
            <a:endParaRPr/>
          </a:p>
        </p:txBody>
      </p:sp>
      <p:sp>
        <p:nvSpPr>
          <p:cNvPr id="6" name="Triangle 5"/>
          <p:cNvSpPr/>
          <p:nvPr/>
        </p:nvSpPr>
        <p:spPr>
          <a:xfrm rot="5400000">
            <a:off x="7647940" y="4223385"/>
            <a:ext cx="883920" cy="762000"/>
          </a:xfrm>
          <a:prstGeom prst="triangl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575299" y="6391338"/>
            <a:ext cx="4780073" cy="553998"/>
          </a:xfrm>
          <a:prstGeom prst="rect">
            <a:avLst/>
          </a:prstGeom>
          <a:noFill/>
        </p:spPr>
        <p:txBody>
          <a:bodyPr wrap="square" rtlCol="0">
            <a:spAutoFit/>
          </a:bodyPr>
          <a:lstStyle/>
          <a:p>
            <a:r>
              <a:rPr lang="en-US" sz="1000" dirty="0">
                <a:latin typeface="Apex New Book" charset="0"/>
                <a:ea typeface="Apex New Book" charset="0"/>
                <a:cs typeface="Apex New Book" charset="0"/>
              </a:rPr>
              <a:t>Si </a:t>
            </a:r>
            <a:r>
              <a:rPr lang="en-US" sz="1000" dirty="0" err="1">
                <a:latin typeface="Apex New Book" charset="0"/>
                <a:ea typeface="Apex New Book" charset="0"/>
                <a:cs typeface="Apex New Book" charset="0"/>
              </a:rPr>
              <a:t>vous</a:t>
            </a:r>
            <a:r>
              <a:rPr lang="en-US" sz="1000" dirty="0">
                <a:latin typeface="Apex New Book" charset="0"/>
                <a:ea typeface="Apex New Book" charset="0"/>
                <a:cs typeface="Apex New Book" charset="0"/>
              </a:rPr>
              <a:t> </a:t>
            </a:r>
            <a:r>
              <a:rPr lang="en-US" sz="1000" dirty="0" err="1">
                <a:latin typeface="Apex New Book" charset="0"/>
                <a:ea typeface="Apex New Book" charset="0"/>
                <a:cs typeface="Apex New Book" charset="0"/>
              </a:rPr>
              <a:t>voulez</a:t>
            </a:r>
            <a:r>
              <a:rPr lang="en-US" sz="1000" dirty="0">
                <a:latin typeface="Apex New Book" charset="0"/>
                <a:ea typeface="Apex New Book" charset="0"/>
                <a:cs typeface="Apex New Book" charset="0"/>
              </a:rPr>
              <a:t> </a:t>
            </a:r>
            <a:r>
              <a:rPr lang="en-US" sz="1000" dirty="0" err="1">
                <a:latin typeface="Apex New Book" charset="0"/>
                <a:ea typeface="Apex New Book" charset="0"/>
                <a:cs typeface="Apex New Book" charset="0"/>
              </a:rPr>
              <a:t>apprendre</a:t>
            </a:r>
            <a:r>
              <a:rPr lang="en-US" sz="1000" dirty="0">
                <a:latin typeface="Apex New Book" charset="0"/>
                <a:ea typeface="Apex New Book" charset="0"/>
                <a:cs typeface="Apex New Book" charset="0"/>
              </a:rPr>
              <a:t> </a:t>
            </a:r>
            <a:r>
              <a:rPr lang="en-US" sz="1000" dirty="0" err="1">
                <a:latin typeface="Apex New Book" charset="0"/>
                <a:ea typeface="Apex New Book" charset="0"/>
                <a:cs typeface="Apex New Book" charset="0"/>
              </a:rPr>
              <a:t>davantage</a:t>
            </a:r>
            <a:r>
              <a:rPr lang="en-US" sz="1000" dirty="0">
                <a:latin typeface="Apex New Book" charset="0"/>
                <a:ea typeface="Apex New Book" charset="0"/>
                <a:cs typeface="Apex New Book" charset="0"/>
              </a:rPr>
              <a:t> </a:t>
            </a:r>
            <a:r>
              <a:rPr lang="en-US" sz="1000" dirty="0" err="1">
                <a:latin typeface="Apex New Book" charset="0"/>
                <a:ea typeface="Apex New Book" charset="0"/>
                <a:cs typeface="Apex New Book" charset="0"/>
              </a:rPr>
              <a:t>sur</a:t>
            </a:r>
            <a:r>
              <a:rPr lang="en-US" sz="1000" dirty="0">
                <a:latin typeface="Apex New Book" charset="0"/>
                <a:ea typeface="Apex New Book" charset="0"/>
                <a:cs typeface="Apex New Book" charset="0"/>
              </a:rPr>
              <a:t> le </a:t>
            </a:r>
            <a:r>
              <a:rPr lang="en-US" sz="1000" dirty="0" err="1">
                <a:latin typeface="Apex New Book" charset="0"/>
                <a:ea typeface="Apex New Book" charset="0"/>
                <a:cs typeface="Apex New Book" charset="0"/>
              </a:rPr>
              <a:t>Développement</a:t>
            </a:r>
            <a:r>
              <a:rPr lang="en-US" sz="1000" dirty="0">
                <a:latin typeface="Apex New Book" charset="0"/>
                <a:ea typeface="Apex New Book" charset="0"/>
                <a:cs typeface="Apex New Book" charset="0"/>
              </a:rPr>
              <a:t> durable, </a:t>
            </a:r>
            <a:r>
              <a:rPr lang="en-US" sz="1000" dirty="0" err="1">
                <a:latin typeface="Apex New Book" charset="0"/>
                <a:ea typeface="Apex New Book" charset="0"/>
                <a:cs typeface="Apex New Book" charset="0"/>
              </a:rPr>
              <a:t>veuillez</a:t>
            </a:r>
            <a:r>
              <a:rPr lang="en-US" sz="1000" dirty="0">
                <a:latin typeface="Apex New Book" charset="0"/>
                <a:ea typeface="Apex New Book" charset="0"/>
                <a:cs typeface="Apex New Book" charset="0"/>
              </a:rPr>
              <a:t> consulter:</a:t>
            </a:r>
          </a:p>
          <a:p>
            <a:r>
              <a:rPr lang="en-US" sz="1000" dirty="0">
                <a:latin typeface="Apex New Book" charset="0"/>
                <a:ea typeface="Apex New Book" charset="0"/>
                <a:cs typeface="Apex New Book" charset="0"/>
                <a:hlinkClick r:id="rId5"/>
              </a:rPr>
              <a:t>http://unsdsn.org/what-we-do/education-initiatives/ </a:t>
            </a:r>
            <a:endParaRPr lang="en-US" sz="1000" dirty="0">
              <a:latin typeface="Apex New Book" charset="0"/>
              <a:ea typeface="Apex New Book" charset="0"/>
              <a:cs typeface="Apex New Book" charset="0"/>
            </a:endParaRPr>
          </a:p>
        </p:txBody>
      </p:sp>
      <p:sp>
        <p:nvSpPr>
          <p:cNvPr id="15" name="ZoneTexte 14"/>
          <p:cNvSpPr txBox="1"/>
          <p:nvPr/>
        </p:nvSpPr>
        <p:spPr>
          <a:xfrm>
            <a:off x="2070100" y="4010026"/>
            <a:ext cx="1600200" cy="338554"/>
          </a:xfrm>
          <a:prstGeom prst="rect">
            <a:avLst/>
          </a:prstGeom>
          <a:solidFill>
            <a:schemeClr val="bg1">
              <a:lumMod val="95000"/>
            </a:schemeClr>
          </a:solidFill>
        </p:spPr>
        <p:txBody>
          <a:bodyPr wrap="square" rtlCol="0">
            <a:spAutoFit/>
          </a:bodyPr>
          <a:lstStyle/>
          <a:p>
            <a:pPr algn="ctr"/>
            <a:r>
              <a:rPr lang="fr-FR" sz="800" dirty="0">
                <a:latin typeface="Kristen ITC" pitchFamily="66" charset="0"/>
              </a:rPr>
              <a:t>l’air, l’eau, la terre,</a:t>
            </a:r>
          </a:p>
          <a:p>
            <a:pPr algn="ctr"/>
            <a:r>
              <a:rPr lang="fr-FR" sz="800" dirty="0">
                <a:latin typeface="Kristen ITC" pitchFamily="66" charset="0"/>
              </a:rPr>
              <a:t> la plantation, les animaux</a:t>
            </a:r>
          </a:p>
        </p:txBody>
      </p:sp>
      <p:sp>
        <p:nvSpPr>
          <p:cNvPr id="16" name="ZoneTexte 15"/>
          <p:cNvSpPr txBox="1"/>
          <p:nvPr/>
        </p:nvSpPr>
        <p:spPr>
          <a:xfrm>
            <a:off x="1612900" y="5305425"/>
            <a:ext cx="1143000" cy="461665"/>
          </a:xfrm>
          <a:prstGeom prst="rect">
            <a:avLst/>
          </a:prstGeom>
          <a:solidFill>
            <a:schemeClr val="bg1">
              <a:lumMod val="95000"/>
            </a:schemeClr>
          </a:solidFill>
        </p:spPr>
        <p:txBody>
          <a:bodyPr wrap="square" rtlCol="0">
            <a:spAutoFit/>
          </a:bodyPr>
          <a:lstStyle/>
          <a:p>
            <a:pPr algn="ctr"/>
            <a:r>
              <a:rPr lang="fr-FR" sz="800" dirty="0">
                <a:latin typeface="Kristen ITC" pitchFamily="66" charset="0"/>
              </a:rPr>
              <a:t>éducation, santé, sécurité, opportunité </a:t>
            </a:r>
          </a:p>
        </p:txBody>
      </p:sp>
      <p:sp>
        <p:nvSpPr>
          <p:cNvPr id="17" name="ZoneTexte 16"/>
          <p:cNvSpPr txBox="1"/>
          <p:nvPr/>
        </p:nvSpPr>
        <p:spPr>
          <a:xfrm>
            <a:off x="3213100" y="5305425"/>
            <a:ext cx="914400" cy="584775"/>
          </a:xfrm>
          <a:prstGeom prst="rect">
            <a:avLst/>
          </a:prstGeom>
          <a:solidFill>
            <a:schemeClr val="bg1">
              <a:lumMod val="95000"/>
            </a:schemeClr>
          </a:solidFill>
        </p:spPr>
        <p:txBody>
          <a:bodyPr wrap="square" rtlCol="0">
            <a:spAutoFit/>
          </a:bodyPr>
          <a:lstStyle/>
          <a:p>
            <a:pPr algn="ctr"/>
            <a:r>
              <a:rPr lang="fr-FR" sz="800" dirty="0">
                <a:latin typeface="Kristen ITC" pitchFamily="66" charset="0"/>
              </a:rPr>
              <a:t>l’argent,</a:t>
            </a:r>
          </a:p>
          <a:p>
            <a:pPr algn="ctr"/>
            <a:r>
              <a:rPr lang="fr-FR" sz="800" dirty="0">
                <a:latin typeface="Kristen ITC" pitchFamily="66" charset="0"/>
              </a:rPr>
              <a:t> l’emploi, </a:t>
            </a:r>
          </a:p>
          <a:p>
            <a:pPr algn="ctr"/>
            <a:r>
              <a:rPr lang="fr-FR" sz="800" dirty="0">
                <a:latin typeface="Kristen ITC" pitchFamily="66" charset="0"/>
              </a:rPr>
              <a:t>le commerce,</a:t>
            </a:r>
          </a:p>
          <a:p>
            <a:pPr algn="ctr"/>
            <a:r>
              <a:rPr lang="fr-FR" sz="800" dirty="0">
                <a:latin typeface="Kristen ITC" pitchFamily="66" charset="0"/>
              </a:rPr>
              <a:t> les affaires</a:t>
            </a:r>
          </a:p>
        </p:txBody>
      </p:sp>
      <p:sp>
        <p:nvSpPr>
          <p:cNvPr id="18" name="ZoneTexte 17"/>
          <p:cNvSpPr txBox="1"/>
          <p:nvPr/>
        </p:nvSpPr>
        <p:spPr>
          <a:xfrm>
            <a:off x="1689100" y="5076825"/>
            <a:ext cx="914400" cy="276999"/>
          </a:xfrm>
          <a:prstGeom prst="rect">
            <a:avLst/>
          </a:prstGeom>
          <a:solidFill>
            <a:schemeClr val="bg1">
              <a:lumMod val="95000"/>
            </a:schemeClr>
          </a:solidFill>
        </p:spPr>
        <p:txBody>
          <a:bodyPr wrap="square" rtlCol="0">
            <a:spAutoFit/>
          </a:bodyPr>
          <a:lstStyle/>
          <a:p>
            <a:pPr algn="ctr"/>
            <a:r>
              <a:rPr lang="fr-FR" sz="1200" b="1" dirty="0">
                <a:solidFill>
                  <a:schemeClr val="tx2">
                    <a:lumMod val="40000"/>
                    <a:lumOff val="60000"/>
                  </a:schemeClr>
                </a:solidFill>
                <a:latin typeface="Arial Narrow" pitchFamily="34" charset="0"/>
              </a:rPr>
              <a:t>SOCIETE</a:t>
            </a:r>
          </a:p>
        </p:txBody>
      </p:sp>
      <p:sp>
        <p:nvSpPr>
          <p:cNvPr id="19" name="ZoneTexte 18"/>
          <p:cNvSpPr txBox="1"/>
          <p:nvPr/>
        </p:nvSpPr>
        <p:spPr>
          <a:xfrm>
            <a:off x="3213100" y="5076825"/>
            <a:ext cx="990600" cy="276999"/>
          </a:xfrm>
          <a:prstGeom prst="rect">
            <a:avLst/>
          </a:prstGeom>
          <a:solidFill>
            <a:schemeClr val="bg1">
              <a:lumMod val="95000"/>
            </a:schemeClr>
          </a:solidFill>
        </p:spPr>
        <p:txBody>
          <a:bodyPr wrap="square" rtlCol="0">
            <a:spAutoFit/>
          </a:bodyPr>
          <a:lstStyle/>
          <a:p>
            <a:pPr algn="ctr"/>
            <a:r>
              <a:rPr lang="fr-FR" sz="1200" b="1" dirty="0">
                <a:solidFill>
                  <a:srgbClr val="FF0000"/>
                </a:solidFill>
                <a:latin typeface="Arial Narrow" pitchFamily="34" charset="0"/>
              </a:rPr>
              <a:t>ECONOMIE</a:t>
            </a:r>
          </a:p>
        </p:txBody>
      </p:sp>
      <p:sp>
        <p:nvSpPr>
          <p:cNvPr id="20" name="ZoneTexte 19"/>
          <p:cNvSpPr txBox="1"/>
          <p:nvPr/>
        </p:nvSpPr>
        <p:spPr>
          <a:xfrm>
            <a:off x="2222500" y="4772025"/>
            <a:ext cx="1219200" cy="276999"/>
          </a:xfrm>
          <a:prstGeom prst="rect">
            <a:avLst/>
          </a:prstGeom>
          <a:solidFill>
            <a:schemeClr val="bg1">
              <a:lumMod val="95000"/>
            </a:schemeClr>
          </a:solidFill>
        </p:spPr>
        <p:txBody>
          <a:bodyPr wrap="square" rtlCol="0">
            <a:spAutoFit/>
          </a:bodyPr>
          <a:lstStyle/>
          <a:p>
            <a:pPr algn="ctr"/>
            <a:r>
              <a:rPr lang="fr-FR" sz="1200" b="1" dirty="0">
                <a:latin typeface="Arial Narrow" pitchFamily="34" charset="0"/>
              </a:rPr>
              <a:t>DURABILITE</a:t>
            </a:r>
          </a:p>
        </p:txBody>
      </p:sp>
      <p:pic>
        <p:nvPicPr>
          <p:cNvPr id="22" name="Picture 2" descr="H:\LPGLDM.png"/>
          <p:cNvPicPr>
            <a:picLocks noChangeAspect="1" noChangeArrowheads="1"/>
          </p:cNvPicPr>
          <p:nvPr/>
        </p:nvPicPr>
        <p:blipFill>
          <a:blip r:embed="rId6" cstate="print"/>
          <a:srcRect/>
          <a:stretch>
            <a:fillRect/>
          </a:stretch>
        </p:blipFill>
        <p:spPr bwMode="auto">
          <a:xfrm>
            <a:off x="8204220" y="423839"/>
            <a:ext cx="1928826" cy="863654"/>
          </a:xfrm>
          <a:prstGeom prst="rect">
            <a:avLst/>
          </a:prstGeom>
          <a:noFill/>
        </p:spPr>
      </p:pic>
    </p:spTree>
    <p:extLst>
      <p:ext uri="{BB962C8B-B14F-4D97-AF65-F5344CB8AC3E}">
        <p14:creationId xmlns:p14="http://schemas.microsoft.com/office/powerpoint/2010/main" val="1825818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228"/>
          <p:cNvSpPr/>
          <p:nvPr/>
        </p:nvSpPr>
        <p:spPr>
          <a:xfrm>
            <a:off x="5562724" y="1477169"/>
            <a:ext cx="4878704" cy="5760640"/>
          </a:xfrm>
          <a:custGeom>
            <a:avLst/>
            <a:gdLst/>
            <a:ahLst/>
            <a:cxnLst/>
            <a:rect l="l" t="t" r="r" b="b"/>
            <a:pathLst>
              <a:path w="9611995" h="1170304">
                <a:moveTo>
                  <a:pt x="0" y="1170000"/>
                </a:moveTo>
                <a:lnTo>
                  <a:pt x="9611995" y="1170000"/>
                </a:lnTo>
                <a:lnTo>
                  <a:pt x="9611995" y="0"/>
                </a:lnTo>
                <a:lnTo>
                  <a:pt x="0" y="0"/>
                </a:lnTo>
                <a:lnTo>
                  <a:pt x="0" y="1170000"/>
                </a:lnTo>
                <a:close/>
              </a:path>
            </a:pathLst>
          </a:custGeom>
          <a:solidFill>
            <a:srgbClr val="F4F4F4"/>
          </a:solidFill>
        </p:spPr>
        <p:txBody>
          <a:bodyPr wrap="square" lIns="0" tIns="0" rIns="0" bIns="0" rtlCol="0"/>
          <a:lstStyle/>
          <a:p>
            <a:endParaRPr/>
          </a:p>
        </p:txBody>
      </p:sp>
      <p:sp>
        <p:nvSpPr>
          <p:cNvPr id="2" name="object 2"/>
          <p:cNvSpPr txBox="1">
            <a:spLocks noGrp="1"/>
          </p:cNvSpPr>
          <p:nvPr>
            <p:ph type="title"/>
          </p:nvPr>
        </p:nvSpPr>
        <p:spPr>
          <a:xfrm>
            <a:off x="393700" y="352425"/>
            <a:ext cx="8400800" cy="984885"/>
          </a:xfrm>
          <a:prstGeom prst="rect">
            <a:avLst/>
          </a:prstGeom>
        </p:spPr>
        <p:txBody>
          <a:bodyPr vert="horz" wrap="square" lIns="0" tIns="0" rIns="0" bIns="0" rtlCol="0">
            <a:spAutoFit/>
          </a:bodyPr>
          <a:lstStyle/>
          <a:p>
            <a:pPr marL="12700"/>
            <a:r>
              <a:rPr lang="fr-FR" sz="3200" spc="10" dirty="0"/>
              <a:t>QUELS SONT LES OBJECTIFS DU DEVELOPPEMENT DURABLE</a:t>
            </a:r>
            <a:r>
              <a:rPr sz="3200" spc="60" dirty="0"/>
              <a:t>?</a:t>
            </a:r>
          </a:p>
        </p:txBody>
      </p:sp>
      <p:sp>
        <p:nvSpPr>
          <p:cNvPr id="3" name="object 3"/>
          <p:cNvSpPr/>
          <p:nvPr/>
        </p:nvSpPr>
        <p:spPr>
          <a:xfrm>
            <a:off x="540000" y="1405161"/>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4" name="object 4"/>
          <p:cNvSpPr/>
          <p:nvPr/>
        </p:nvSpPr>
        <p:spPr>
          <a:xfrm>
            <a:off x="540000" y="7337655"/>
            <a:ext cx="9611995" cy="0"/>
          </a:xfrm>
          <a:custGeom>
            <a:avLst/>
            <a:gdLst/>
            <a:ahLst/>
            <a:cxnLst/>
            <a:rect l="l" t="t" r="r" b="b"/>
            <a:pathLst>
              <a:path w="9611995">
                <a:moveTo>
                  <a:pt x="0" y="0"/>
                </a:moveTo>
                <a:lnTo>
                  <a:pt x="9611995" y="0"/>
                </a:lnTo>
              </a:path>
            </a:pathLst>
          </a:custGeom>
          <a:ln w="6350">
            <a:solidFill>
              <a:srgbClr val="DADADA"/>
            </a:solidFill>
          </a:ln>
        </p:spPr>
        <p:txBody>
          <a:bodyPr wrap="square" lIns="0" tIns="0" rIns="0" bIns="0" rtlCol="0"/>
          <a:lstStyle/>
          <a:p>
            <a:endParaRPr/>
          </a:p>
        </p:txBody>
      </p:sp>
      <p:sp>
        <p:nvSpPr>
          <p:cNvPr id="228" name="object 228"/>
          <p:cNvSpPr/>
          <p:nvPr/>
        </p:nvSpPr>
        <p:spPr>
          <a:xfrm>
            <a:off x="522164" y="4357489"/>
            <a:ext cx="4878704" cy="2952328"/>
          </a:xfrm>
          <a:custGeom>
            <a:avLst/>
            <a:gdLst/>
            <a:ahLst/>
            <a:cxnLst/>
            <a:rect l="l" t="t" r="r" b="b"/>
            <a:pathLst>
              <a:path w="9611995" h="1170304">
                <a:moveTo>
                  <a:pt x="0" y="1170000"/>
                </a:moveTo>
                <a:lnTo>
                  <a:pt x="9611995" y="1170000"/>
                </a:lnTo>
                <a:lnTo>
                  <a:pt x="9611995" y="0"/>
                </a:lnTo>
                <a:lnTo>
                  <a:pt x="0" y="0"/>
                </a:lnTo>
                <a:lnTo>
                  <a:pt x="0" y="1170000"/>
                </a:lnTo>
                <a:close/>
              </a:path>
            </a:pathLst>
          </a:custGeom>
          <a:solidFill>
            <a:srgbClr val="F4F4F4"/>
          </a:solidFill>
        </p:spPr>
        <p:txBody>
          <a:bodyPr wrap="square" lIns="0" tIns="0" rIns="0" bIns="0" rtlCol="0"/>
          <a:lstStyle/>
          <a:p>
            <a:endParaRPr/>
          </a:p>
        </p:txBody>
      </p:sp>
      <p:sp>
        <p:nvSpPr>
          <p:cNvPr id="229" name="object 229"/>
          <p:cNvSpPr txBox="1"/>
          <p:nvPr/>
        </p:nvSpPr>
        <p:spPr>
          <a:xfrm>
            <a:off x="738188" y="4357489"/>
            <a:ext cx="4648200" cy="1105431"/>
          </a:xfrm>
          <a:prstGeom prst="rect">
            <a:avLst/>
          </a:prstGeom>
        </p:spPr>
        <p:txBody>
          <a:bodyPr vert="horz" wrap="square" lIns="0" tIns="0" rIns="0" bIns="0" rtlCol="0">
            <a:spAutoFit/>
          </a:bodyPr>
          <a:lstStyle/>
          <a:p>
            <a:pPr marL="12700">
              <a:lnSpc>
                <a:spcPct val="100000"/>
              </a:lnSpc>
            </a:pPr>
            <a:endParaRPr sz="1400" dirty="0">
              <a:latin typeface="Giorgio Sans"/>
              <a:cs typeface="Giorgio Sans"/>
            </a:endParaRPr>
          </a:p>
          <a:p>
            <a:pPr marL="12700" marR="5080" algn="just">
              <a:lnSpc>
                <a:spcPct val="116700"/>
              </a:lnSpc>
              <a:spcBef>
                <a:spcPts val="204"/>
              </a:spcBef>
            </a:pPr>
            <a:r>
              <a:rPr lang="fr-FR" sz="1200" dirty="0">
                <a:latin typeface="Giorgio Sans"/>
              </a:rPr>
              <a:t>En septembre 2015, les dirigeants mondiaux ont convenu de 17 objectifs mondiaux pour le développement durable, ce qui pourrait mettre fin à l'extrême pauvreté, aux inégalités et au changement climatique d'ici 2030.</a:t>
            </a:r>
            <a:endParaRPr sz="1200" dirty="0">
              <a:latin typeface="Giorgio Sans"/>
              <a:cs typeface="ApexNew-Book"/>
            </a:endParaRPr>
          </a:p>
        </p:txBody>
      </p:sp>
      <p:sp>
        <p:nvSpPr>
          <p:cNvPr id="230" name="object 230"/>
          <p:cNvSpPr/>
          <p:nvPr/>
        </p:nvSpPr>
        <p:spPr>
          <a:xfrm>
            <a:off x="539997" y="5472008"/>
            <a:ext cx="180340" cy="180340"/>
          </a:xfrm>
          <a:custGeom>
            <a:avLst/>
            <a:gdLst/>
            <a:ahLst/>
            <a:cxnLst/>
            <a:rect l="l" t="t" r="r" b="b"/>
            <a:pathLst>
              <a:path w="180340" h="180339">
                <a:moveTo>
                  <a:pt x="179997" y="0"/>
                </a:moveTo>
                <a:lnTo>
                  <a:pt x="0" y="179997"/>
                </a:lnTo>
                <a:lnTo>
                  <a:pt x="179997" y="179997"/>
                </a:lnTo>
                <a:lnTo>
                  <a:pt x="179997" y="0"/>
                </a:lnTo>
                <a:close/>
              </a:path>
            </a:pathLst>
          </a:custGeom>
          <a:solidFill>
            <a:srgbClr val="F4F4F4"/>
          </a:solidFill>
        </p:spPr>
        <p:txBody>
          <a:bodyPr wrap="square" lIns="0" tIns="0" rIns="0" bIns="0" rtlCol="0"/>
          <a:lstStyle/>
          <a:p>
            <a:endParaRPr/>
          </a:p>
        </p:txBody>
      </p:sp>
      <p:sp>
        <p:nvSpPr>
          <p:cNvPr id="231" name="object 231"/>
          <p:cNvSpPr txBox="1"/>
          <p:nvPr/>
        </p:nvSpPr>
        <p:spPr>
          <a:xfrm>
            <a:off x="706884" y="5581625"/>
            <a:ext cx="4711824" cy="1292662"/>
          </a:xfrm>
          <a:prstGeom prst="rect">
            <a:avLst/>
          </a:prstGeom>
        </p:spPr>
        <p:txBody>
          <a:bodyPr vert="horz" wrap="square" lIns="0" tIns="0" rIns="0" bIns="0" rtlCol="0">
            <a:spAutoFit/>
          </a:bodyPr>
          <a:lstStyle/>
          <a:p>
            <a:pPr marL="12700" marR="5080"/>
            <a:r>
              <a:rPr lang="fr-FR" sz="1200" dirty="0">
                <a:latin typeface="Giorgio Sans"/>
              </a:rPr>
              <a:t>Les objectifs de développement durable suivent les Objectifs du Millénaire pour le Développement.</a:t>
            </a:r>
            <a:br>
              <a:rPr lang="fr-FR" sz="1200" dirty="0">
                <a:latin typeface="Giorgio Sans"/>
              </a:rPr>
            </a:br>
            <a:endParaRPr lang="fr-FR" sz="1200" dirty="0">
              <a:latin typeface="Giorgio Sans"/>
            </a:endParaRPr>
          </a:p>
          <a:p>
            <a:pPr marL="12700" marR="5080"/>
            <a:r>
              <a:rPr lang="fr-FR" sz="1200" dirty="0">
                <a:latin typeface="Giorgio Sans"/>
              </a:rPr>
              <a:t>Chacun des 17 objectifs est divisé en cibles qui expliquent l’objectif et aideront à concentrer les efforts. Une cible est une action - un résultat spécifique, mesurable et limité dans le temps qui contribue directement à atteindre un objectif.</a:t>
            </a:r>
            <a:endParaRPr sz="1200" dirty="0">
              <a:latin typeface="Giorgio Sans"/>
              <a:cs typeface="ApexNew-Book"/>
            </a:endParaRPr>
          </a:p>
        </p:txBody>
      </p:sp>
      <p:pic>
        <p:nvPicPr>
          <p:cNvPr id="11" name="Image 10" descr="D:\CHERIE DOSSIER\F-SDG-Poster.jpg"/>
          <p:cNvPicPr/>
          <p:nvPr/>
        </p:nvPicPr>
        <p:blipFill>
          <a:blip r:embed="rId2" cstate="print"/>
          <a:srcRect t="9909" b="2896"/>
          <a:stretch>
            <a:fillRect/>
          </a:stretch>
        </p:blipFill>
        <p:spPr bwMode="auto">
          <a:xfrm>
            <a:off x="625748" y="1693193"/>
            <a:ext cx="4504928" cy="2561456"/>
          </a:xfrm>
          <a:prstGeom prst="rect">
            <a:avLst/>
          </a:prstGeom>
          <a:noFill/>
          <a:ln w="9525">
            <a:noFill/>
            <a:miter lim="800000"/>
            <a:headEnd/>
            <a:tailEnd/>
          </a:ln>
        </p:spPr>
      </p:pic>
      <p:sp>
        <p:nvSpPr>
          <p:cNvPr id="13" name="Rectangle 12"/>
          <p:cNvSpPr/>
          <p:nvPr/>
        </p:nvSpPr>
        <p:spPr>
          <a:xfrm>
            <a:off x="5562724" y="1477169"/>
            <a:ext cx="4824536" cy="6093976"/>
          </a:xfrm>
          <a:prstGeom prst="rect">
            <a:avLst/>
          </a:prstGeom>
        </p:spPr>
        <p:txBody>
          <a:bodyPr wrap="square">
            <a:spAutoFit/>
          </a:bodyPr>
          <a:lstStyle/>
          <a:p>
            <a:pPr algn="ctr"/>
            <a:r>
              <a:rPr lang="fr-FR" sz="2100" b="1" dirty="0">
                <a:solidFill>
                  <a:srgbClr val="DD0979"/>
                </a:solidFill>
                <a:latin typeface="Giorgio Sans"/>
                <a:cs typeface="Giorgio Sans"/>
              </a:rPr>
              <a:t>LES CIBLES PRIORITAIRES </a:t>
            </a:r>
          </a:p>
          <a:p>
            <a:pPr algn="ctr"/>
            <a:r>
              <a:rPr lang="fr-FR" sz="2100" b="1" dirty="0">
                <a:solidFill>
                  <a:srgbClr val="DD0979"/>
                </a:solidFill>
                <a:latin typeface="Giorgio Sans"/>
                <a:cs typeface="Giorgio Sans"/>
              </a:rPr>
              <a:t>AU BENIN</a:t>
            </a:r>
            <a:endParaRPr lang="en-US" sz="2100" b="1" spc="25" dirty="0">
              <a:solidFill>
                <a:srgbClr val="DD0979"/>
              </a:solidFill>
              <a:latin typeface="Giorgio Sans"/>
              <a:cs typeface="Giorgio Sans"/>
            </a:endParaRPr>
          </a:p>
          <a:p>
            <a:endParaRPr lang="fr-FR" sz="1200" dirty="0">
              <a:latin typeface="Giorgio Sans"/>
            </a:endParaRPr>
          </a:p>
          <a:p>
            <a:pPr algn="just"/>
            <a:r>
              <a:rPr lang="fr-FR" sz="1200" dirty="0">
                <a:latin typeface="Giorgio Sans"/>
              </a:rPr>
              <a:t>Le Ministère du Plan et du Développement a, en collaboration avec le Programme des Nations Unies pour le développement (PNUD), lancé le </a:t>
            </a:r>
            <a:r>
              <a:rPr lang="fr-FR" sz="1200" dirty="0">
                <a:latin typeface="Giorgio Sans"/>
                <a:hlinkClick r:id="rId3"/>
              </a:rPr>
              <a:t>Rapport sur la priorisation des cibles des Objectifs de Développement Durable au Bénin</a:t>
            </a:r>
            <a:r>
              <a:rPr lang="fr-FR" sz="1200" dirty="0">
                <a:latin typeface="Giorgio Sans"/>
              </a:rPr>
              <a:t>. Ce rapport présente le contexte de développement national, révèle les 49 cibles priorisées et recommande des mesures à prendre pour l’intégration des cibles des ODD dans les documents de politiques et stratégies de développement en vue la réalisation de l’Agenda 2030 au Bénin.</a:t>
            </a:r>
          </a:p>
          <a:p>
            <a:pPr algn="just"/>
            <a:endParaRPr lang="fr-FR" sz="1200" dirty="0">
              <a:latin typeface="Giorgio Sans"/>
            </a:endParaRPr>
          </a:p>
          <a:p>
            <a:pPr algn="just"/>
            <a:r>
              <a:rPr lang="fr-FR" sz="1200" dirty="0">
                <a:latin typeface="Giorgio Sans"/>
              </a:rPr>
              <a:t>Les Objectifs de Développement Durable (ODD) sont assortis de 169 cibles et 280 indicateurs indissociables, qui s’imposent à toutes les nations du monde. Mais compte tenu des réalités et des niveaux de développement des pays, il revient à chaque Etat de fixer ses propres cibles au niveau national pour répondre aux ambitions mondiales tout en tenant compte de ses spécificités. Avec l’outil d’Analyse Rapide Intégrée ou RIA (acronyme en anglais), conçu par le Groupe de Développement des Nations Unies pour aider les pays à évaluer l’alignement de leurs stratégies de développement sur les ODD, 49 cibles des 169 cibles des ODD ont été retenus au Bénin de manière objective et inclusive. </a:t>
            </a:r>
          </a:p>
          <a:p>
            <a:pPr algn="just"/>
            <a:endParaRPr lang="fr-FR" sz="1200" dirty="0">
              <a:latin typeface="Giorgio Sans"/>
            </a:endParaRPr>
          </a:p>
          <a:p>
            <a:pPr algn="just"/>
            <a:r>
              <a:rPr lang="fr-FR" sz="1200" dirty="0">
                <a:latin typeface="Giorgio Sans"/>
              </a:rPr>
              <a:t>L’analyse situationnelle des indicateurs associés aux cibles prioritaires indique que sur 168 indicateurs retenus après </a:t>
            </a:r>
            <a:r>
              <a:rPr lang="fr-FR" sz="1200" dirty="0" err="1">
                <a:latin typeface="Giorgio Sans"/>
              </a:rPr>
              <a:t>contextualisation</a:t>
            </a:r>
            <a:r>
              <a:rPr lang="fr-FR" sz="1200" dirty="0">
                <a:latin typeface="Giorgio Sans"/>
              </a:rPr>
              <a:t> des 280 indicateurs mondiaux associés au package des 49 cibles prioritaires du Bénin, 63 indicateurs (soit 37%) ne peuvent pas être calculés dans l’état actuel du système statistique national. </a:t>
            </a:r>
          </a:p>
        </p:txBody>
      </p:sp>
      <p:pic>
        <p:nvPicPr>
          <p:cNvPr id="15" name="Picture 2" descr="H:\LPGLDM.png"/>
          <p:cNvPicPr>
            <a:picLocks noChangeAspect="1" noChangeArrowheads="1"/>
          </p:cNvPicPr>
          <p:nvPr/>
        </p:nvPicPr>
        <p:blipFill>
          <a:blip r:embed="rId4" cstate="print"/>
          <a:srcRect/>
          <a:stretch>
            <a:fillRect/>
          </a:stretch>
        </p:blipFill>
        <p:spPr bwMode="auto">
          <a:xfrm>
            <a:off x="8204220" y="280963"/>
            <a:ext cx="1928826" cy="863654"/>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13979</TotalTime>
  <Words>2732</Words>
  <Application>Microsoft Macintosh PowerPoint</Application>
  <PresentationFormat>Custom</PresentationFormat>
  <Paragraphs>360</Paragraphs>
  <Slides>33</Slides>
  <Notes>10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6" baseType="lpstr">
      <vt:lpstr>Apex New</vt:lpstr>
      <vt:lpstr>Apex New Book</vt:lpstr>
      <vt:lpstr>ApexNew-Book</vt:lpstr>
      <vt:lpstr>Arial</vt:lpstr>
      <vt:lpstr>Arial Narrow</vt:lpstr>
      <vt:lpstr>Calibri</vt:lpstr>
      <vt:lpstr>Giorgio Sans</vt:lpstr>
      <vt:lpstr>Kristen ITC</vt:lpstr>
      <vt:lpstr>Tahoma</vt:lpstr>
      <vt:lpstr>Times New Roman</vt:lpstr>
      <vt:lpstr>Wingdings</vt:lpstr>
      <vt:lpstr>Office Theme</vt:lpstr>
      <vt:lpstr>Image</vt:lpstr>
      <vt:lpstr>PowerPoint Presentation</vt:lpstr>
      <vt:lpstr>INTRODUCTION</vt:lpstr>
      <vt:lpstr>FORAM INITIATIVES &amp;  LA PLUS GRANDE LEÇON DU MONDE</vt:lpstr>
      <vt:lpstr>A PROPOS DE CETTE FORMATION</vt:lpstr>
      <vt:lpstr>A PROPOS DE CE COURS DE FORMATION (fin)</vt:lpstr>
      <vt:lpstr>PowerPoint Presentation</vt:lpstr>
      <vt:lpstr>QU’EST-CE QUE C’EST QUE  LES NATIONS UNIES? </vt:lpstr>
      <vt:lpstr>QU’EST-CE QUE LE  DEVELOPPEMENT DURABLE?</vt:lpstr>
      <vt:lpstr>QUELS SONT LES OBJECTIFS DU DEVELOPPEMENT DURABLE?</vt:lpstr>
      <vt:lpstr>DES OMD AUX ODD</vt:lpstr>
      <vt:lpstr>PAS DE DEMI-MESURE,  N’EST-CE PAS?</vt:lpstr>
      <vt:lpstr>QU'EST-CE QUE LES OBJECTIFS DE DÉVELOPPEMENT DURABLE?</vt:lpstr>
      <vt:lpstr>POURQUOI LE DÉVELOPPEMENT DURABLE?</vt:lpstr>
      <vt:lpstr>POURQUOI LE DÉVELOPPEMENT DURABLE?</vt:lpstr>
      <vt:lpstr>FOCUS SUR L’OBJECTIF 4: ÉDUCATION DE QUALITÉ. QUE POUVEZ-VOUS FAIRE?</vt:lpstr>
      <vt:lpstr>COMMENT LES PROGRÈS  SERONT- ILS SUIVIS ET ÉVALUÉS?</vt:lpstr>
      <vt:lpstr>PowerPoint Presentation</vt:lpstr>
      <vt:lpstr>QUESTIONS FRÉQUEMMENT POSÉES</vt:lpstr>
      <vt:lpstr>QUESTIONS FRÉQUEMMENT POSÉES</vt:lpstr>
      <vt:lpstr>PowerPoint Presentation</vt:lpstr>
      <vt:lpstr>La plus grande leçon du monde</vt:lpstr>
      <vt:lpstr>UN KIT D'OUTILS CRÉATIFS  POUR VOUS: LES FILMS</vt:lpstr>
      <vt:lpstr>UN KIT D'OUTILS CRÉATIFS  POUR VOUS: AUTRES FILMS</vt:lpstr>
      <vt:lpstr>UN KIT D'OUTILS CRÉATIF À UTILISER: LES BANDES DESSINÉES</vt:lpstr>
      <vt:lpstr>UN OUTIL CRÉATIF POUR VOUS:  GUIDES DES OBJECTIFS</vt:lpstr>
      <vt:lpstr>UN OUTIL CRÉATIF POUR  VOUS: PROJETS ET ACTIVITÉS</vt:lpstr>
      <vt:lpstr>UN OUTIL CRÉATIF POUR VOUS:  AU-DELA DES PLANS DE LEÇON</vt:lpstr>
      <vt:lpstr>AIDER LES ENFANTS ET  LES JEUNES À AGIR</vt:lpstr>
      <vt:lpstr>PowerPoint Presentation</vt:lpstr>
      <vt:lpstr>LAISSEZ-VOUS INSPIRER PAR  D’AUTRES EDUCATEURS</vt:lpstr>
      <vt:lpstr>PowerPoint Presentation</vt:lpstr>
      <vt:lpstr>ÉLÉMENTS IMPORTANTS POUR FAIRE DE VOTRE LEÇON  UNE REUSSITE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LEAVE NOONEBEHIND TOOLKIT</dc:title>
  <dc:creator>Oliex Sarl</dc:creator>
  <cp:lastModifiedBy>Millie Edwards</cp:lastModifiedBy>
  <cp:revision>390</cp:revision>
  <dcterms:created xsi:type="dcterms:W3CDTF">2017-03-07T15:22:55Z</dcterms:created>
  <dcterms:modified xsi:type="dcterms:W3CDTF">2019-04-09T16:09:32Z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2016-11-17T00:00:00Z</vt:filetime>
  </property>
  <property fmtid="{D5CDD505-2E9C-101B-9397-08002B2CF9AE}" pid="3" name="Creator">
    <vt:lpwstr>Adobe InDesign CC 2015 (Macintosh)</vt:lpwstr>
  </property>
  <property fmtid="{D5CDD505-2E9C-101B-9397-08002B2CF9AE}" pid="4" name="LastSaved">
    <vt:filetime>2017-03-07T00:00:00Z</vt:filetime>
  </property>
</Properties>
</file>